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8.xml" ContentType="application/vnd.openxmlformats-officedocument.presentationml.slide+xml"/>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48" r:id="rId2"/>
    <p:sldMasterId id="2147483665" r:id="rId3"/>
    <p:sldMasterId id="2147483661" r:id="rId4"/>
  </p:sldMasterIdLst>
  <p:notesMasterIdLst>
    <p:notesMasterId r:id="rId13"/>
  </p:notesMasterIdLst>
  <p:handoutMasterIdLst>
    <p:handoutMasterId r:id="rId14"/>
  </p:handoutMasterIdLst>
  <p:sldIdLst>
    <p:sldId id="256" r:id="rId5"/>
    <p:sldId id="257" r:id="rId6"/>
    <p:sldId id="263" r:id="rId7"/>
    <p:sldId id="276" r:id="rId8"/>
    <p:sldId id="275" r:id="rId9"/>
    <p:sldId id="258" r:id="rId10"/>
    <p:sldId id="259" r:id="rId11"/>
    <p:sldId id="273"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D58"/>
    <a:srgbClr val="0C0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2" autoAdjust="0"/>
    <p:restoredTop sz="56739" autoAdjust="0"/>
  </p:normalViewPr>
  <p:slideViewPr>
    <p:cSldViewPr snapToGrid="0" snapToObjects="1">
      <p:cViewPr varScale="1">
        <p:scale>
          <a:sx n="71" d="100"/>
          <a:sy n="71" d="100"/>
        </p:scale>
        <p:origin x="180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9" d="100"/>
          <a:sy n="79" d="100"/>
        </p:scale>
        <p:origin x="19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4EA7E46-A21D-43C8-A5C4-DAA4E2A9CF41}" type="datetimeFigureOut">
              <a:rPr lang="nl-NL" smtClean="0"/>
              <a:t>5-10-2021</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0989BDA-EC1C-4AE3-8505-3EED27AFE282}" type="slidenum">
              <a:rPr lang="nl-NL" smtClean="0"/>
              <a:t>‹nr.›</a:t>
            </a:fld>
            <a:endParaRPr lang="nl-NL"/>
          </a:p>
        </p:txBody>
      </p:sp>
    </p:spTree>
    <p:extLst>
      <p:ext uri="{BB962C8B-B14F-4D97-AF65-F5344CB8AC3E}">
        <p14:creationId xmlns:p14="http://schemas.microsoft.com/office/powerpoint/2010/main" val="392612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DE25AB-1A2A-4701-BE40-8010FF29A562}" type="datetimeFigureOut">
              <a:rPr lang="nl-NL" smtClean="0"/>
              <a:t>5-10-2021</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AEC7A8-E9EE-4806-9172-F925D7A4F697}" type="slidenum">
              <a:rPr lang="nl-NL" smtClean="0"/>
              <a:t>‹nr.›</a:t>
            </a:fld>
            <a:endParaRPr lang="nl-NL"/>
          </a:p>
        </p:txBody>
      </p:sp>
      <p:sp>
        <p:nvSpPr>
          <p:cNvPr id="8" name="Tijdelijke aanduiding voor koptekst 7">
            <a:extLst>
              <a:ext uri="{FF2B5EF4-FFF2-40B4-BE49-F238E27FC236}">
                <a16:creationId xmlns:a16="http://schemas.microsoft.com/office/drawing/2014/main" id="{78B2E0D3-ED7C-427F-AEDF-F98B84BB5C6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42604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1</a:t>
            </a:fld>
            <a:endParaRPr lang="nl-NL"/>
          </a:p>
        </p:txBody>
      </p:sp>
    </p:spTree>
    <p:extLst>
      <p:ext uri="{BB962C8B-B14F-4D97-AF65-F5344CB8AC3E}">
        <p14:creationId xmlns:p14="http://schemas.microsoft.com/office/powerpoint/2010/main" val="404525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900" dirty="0" smtClean="0"/>
              <a:t>In deze Politieke</a:t>
            </a:r>
            <a:r>
              <a:rPr lang="nl-NL" sz="900" baseline="0" dirty="0" smtClean="0"/>
              <a:t> Markt gaat het over het voorstel aan de raad om de inhoudelijke uitgangspunten voor het omgevingsplan vast te stellen. </a:t>
            </a:r>
          </a:p>
          <a:p>
            <a:r>
              <a:rPr lang="nl-NL" sz="900" baseline="0" dirty="0" smtClean="0"/>
              <a:t>Die inhoudelijke uitgangspunten staan in het Plan van Aanpak omgevingsplan Hengelo, dat het college onlangs aan de raad heeft toegestuurd. </a:t>
            </a:r>
          </a:p>
          <a:p>
            <a:endParaRPr lang="nl-NL" sz="900" baseline="0" dirty="0" smtClean="0"/>
          </a:p>
          <a:p>
            <a:r>
              <a:rPr lang="nl-NL" sz="900" baseline="0" dirty="0" smtClean="0"/>
              <a:t>Het </a:t>
            </a:r>
            <a:r>
              <a:rPr lang="nl-NL" sz="900" baseline="0" dirty="0" err="1" smtClean="0"/>
              <a:t>pva</a:t>
            </a:r>
            <a:r>
              <a:rPr lang="nl-NL" sz="900" baseline="0" dirty="0" smtClean="0"/>
              <a:t> beschrijft hoe wij onze opdracht uit de Omgevingswet om voor 2030 een volwaardig omgevingsplan vast te stellen gaan uitvoeren. </a:t>
            </a:r>
          </a:p>
          <a:p>
            <a:r>
              <a:rPr lang="nl-NL" sz="900" baseline="0" dirty="0" smtClean="0"/>
              <a:t>Daarvoor moeten we het tijdelijke omgevingsplan dat we van rechtswege krijgen op het moment dat de Omgevingswet in werking treedt, omzetten in het volwaardige omgevingsplan dat aan alle eisen van de Omgevingswet voldoet. Het </a:t>
            </a:r>
            <a:r>
              <a:rPr lang="nl-NL" sz="900" baseline="0" dirty="0" err="1" smtClean="0"/>
              <a:t>pva</a:t>
            </a:r>
            <a:r>
              <a:rPr lang="nl-NL" sz="900" baseline="0" dirty="0" smtClean="0"/>
              <a:t> beschrijft hoe we dat aanpakken en geeft uitgangspunten hiervoor. </a:t>
            </a:r>
          </a:p>
          <a:p>
            <a:endParaRPr lang="nl-NL" sz="900" baseline="0" dirty="0" smtClean="0"/>
          </a:p>
          <a:p>
            <a:r>
              <a:rPr lang="nl-NL" sz="900" baseline="0" dirty="0" smtClean="0"/>
              <a:t>Omdat het omgevingsplan door de raad wordt vastgesteld, willen we graag vooraf de inhoudelijke uitgangspunten voor het omgevingsplan aan de raad voorleggen. </a:t>
            </a:r>
          </a:p>
          <a:p>
            <a:r>
              <a:rPr lang="nl-NL" sz="900" baseline="0" dirty="0" smtClean="0"/>
              <a:t>Die inhoudelijke uitgangspunten zeggen iets over de manier waarop de regels in het omgevingsplan gaan opschrijven, niet iets over wat wel of niet toegestaan wordt. </a:t>
            </a:r>
          </a:p>
          <a:p>
            <a:endParaRPr lang="nl-NL" sz="900" baseline="0" dirty="0" smtClean="0"/>
          </a:p>
          <a:p>
            <a:r>
              <a:rPr lang="nl-NL" sz="900" baseline="0" dirty="0" smtClean="0"/>
              <a:t>Het omgevingsplan is een nieuw instrument van de Omgevingswet en we bevinden ons nu in een soort overgangssituatie tussen het huidige stelsel en het Omgevingswet-stelsel. Daarom beginnen we deze Politieke Markt graag met een korte toelichting op het omgevingsplan en wat er van onze gemeente verwacht wordt. </a:t>
            </a:r>
          </a:p>
          <a:p>
            <a:endParaRPr lang="nl-NL" sz="900" baseline="0" dirty="0" smtClean="0"/>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2</a:t>
            </a:fld>
            <a:endParaRPr lang="nl-NL"/>
          </a:p>
        </p:txBody>
      </p:sp>
    </p:spTree>
    <p:extLst>
      <p:ext uri="{BB962C8B-B14F-4D97-AF65-F5344CB8AC3E}">
        <p14:creationId xmlns:p14="http://schemas.microsoft.com/office/powerpoint/2010/main" val="30133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900" dirty="0" smtClean="0"/>
              <a:t>De Omgevingswet</a:t>
            </a:r>
            <a:r>
              <a:rPr lang="nl-NL" sz="900" baseline="0" dirty="0" smtClean="0"/>
              <a:t> kent een nieuw instrumentarium dat de instrumenten uit de huidige wetgeving vervangt, zoals structuurvisies en bestemmingsplannen. Van het nieuwe instrumentarium zijn dit de vier instrumenten waarmee de gemeente aan de slag gaat. </a:t>
            </a:r>
          </a:p>
          <a:p>
            <a:endParaRPr lang="nl-NL" sz="900" baseline="0" dirty="0" smtClean="0"/>
          </a:p>
          <a:p>
            <a:r>
              <a:rPr lang="nl-NL" sz="900" baseline="0" dirty="0" smtClean="0"/>
              <a:t>De omgevingsvisie is een strategische, integrale langetermijnvisie. Ontwikkeling van de omgevingsvisie loopt. Moet voor 2025 door de raad zijn vastgesteld. </a:t>
            </a:r>
          </a:p>
          <a:p>
            <a:endParaRPr lang="nl-NL" sz="900" baseline="0" dirty="0" smtClean="0"/>
          </a:p>
          <a:p>
            <a:r>
              <a:rPr lang="nl-NL" sz="900" baseline="0" dirty="0" smtClean="0"/>
              <a:t>Een omgevingsprogramma is een beleidsinstrument. Hierin beschrijven we welke maatregelen we nemen om een ambitie of doel uit de omgevingsvisie te realiseren. Er hoeven geen omgevingsprogramma’s gereed te zijn voor een bepaalde datum. Het college stelt een omgevingsprogramma vast. </a:t>
            </a:r>
          </a:p>
          <a:p>
            <a:endParaRPr lang="nl-NL" sz="900" baseline="0" dirty="0" smtClean="0"/>
          </a:p>
          <a:p>
            <a:r>
              <a:rPr lang="nl-NL" sz="900" baseline="0" dirty="0" smtClean="0"/>
              <a:t>Het omgevingsplan bevat alle gemeentelijke regels voor de fysieke leefomgeving. Wanneer de Omgevingswet op 1 juli 2022 in werking treedt, hebben we een omgevingsplan van rechtswege, dat bestaat uit de geldende bestemmingsplannen, verordeningen en bruidsschat. Dit omgevingsplan van rechtswege, is een tijdelijk omgevingsplan. Het moet worden omgezet naar een volwaardig omgevingsplan dat aan alle eisen voldoet die de Omgevingswet eraan stelt (juridisch, inhoudelijke en digitaal). </a:t>
            </a:r>
          </a:p>
          <a:p>
            <a:endParaRPr lang="nl-NL" sz="900" baseline="0" dirty="0" smtClean="0"/>
          </a:p>
          <a:p>
            <a:r>
              <a:rPr lang="nl-NL" sz="900" baseline="0" dirty="0" smtClean="0"/>
              <a:t>De omgevingsvergunning kennen we nu al, op grond van de </a:t>
            </a:r>
            <a:r>
              <a:rPr lang="nl-NL" sz="900" baseline="0" dirty="0" err="1" smtClean="0"/>
              <a:t>Wabo</a:t>
            </a:r>
            <a:r>
              <a:rPr lang="nl-NL" sz="900" baseline="0" dirty="0" smtClean="0"/>
              <a:t>. Door de Omgevingswet zal vergunningverlening deels wijzigen, maar in grote lijnen blijven we aan dezelfde procedures werken. </a:t>
            </a:r>
          </a:p>
          <a:p>
            <a:r>
              <a:rPr lang="nl-NL" sz="900" baseline="0" dirty="0" smtClean="0"/>
              <a:t>Na inwerkingtreding van de Omgevingswet is het omgevingsplan het toetsingskader voor vergunningverlening, toezicht en handhaving. </a:t>
            </a:r>
          </a:p>
          <a:p>
            <a:endParaRPr lang="nl-NL" sz="900" baseline="0" dirty="0" smtClean="0"/>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3</a:t>
            </a:fld>
            <a:endParaRPr lang="nl-NL"/>
          </a:p>
        </p:txBody>
      </p:sp>
    </p:spTree>
    <p:extLst>
      <p:ext uri="{BB962C8B-B14F-4D97-AF65-F5344CB8AC3E}">
        <p14:creationId xmlns:p14="http://schemas.microsoft.com/office/powerpoint/2010/main" val="3723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plaatje verbeeldt de samenhang</a:t>
            </a:r>
            <a:r>
              <a:rPr lang="nl-NL" baseline="0" dirty="0" smtClean="0"/>
              <a:t> tussen de instrumenten in de beleidscyclus. De overheid kan de doelen niet met één instrument bereiken, maar gebruikt daarvoor een mix. Goed gebruik van het instrumentarium bepaalt het succes. Bovendien beïnvloeden de instrumenten elkaar. </a:t>
            </a:r>
          </a:p>
          <a:p>
            <a:endParaRPr lang="nl-NL" baseline="0" dirty="0" smtClean="0"/>
          </a:p>
          <a:p>
            <a:r>
              <a:rPr lang="nl-NL" baseline="0" dirty="0" smtClean="0"/>
              <a:t>De doelen uit de </a:t>
            </a:r>
            <a:r>
              <a:rPr lang="nl-NL" b="1" baseline="0" dirty="0" smtClean="0"/>
              <a:t>omgevingsvisie</a:t>
            </a:r>
            <a:r>
              <a:rPr lang="nl-NL" baseline="0" dirty="0" smtClean="0"/>
              <a:t> worden uitgewerkt in de regels in het omgevingsplan en/of in beleidsmaatregelen in een omgevingsprogramma. </a:t>
            </a:r>
          </a:p>
          <a:p>
            <a:r>
              <a:rPr lang="nl-NL" baseline="0" dirty="0" smtClean="0"/>
              <a:t>Het </a:t>
            </a:r>
            <a:r>
              <a:rPr lang="nl-NL" b="1" baseline="0" dirty="0" smtClean="0"/>
              <a:t>omgevingsplan</a:t>
            </a:r>
            <a:r>
              <a:rPr lang="nl-NL" baseline="0" dirty="0" smtClean="0"/>
              <a:t> vormt vervolgens de basis voor vergunningverlening, toezicht en handhaving en het </a:t>
            </a:r>
            <a:r>
              <a:rPr lang="nl-NL" b="1" baseline="0" dirty="0" smtClean="0"/>
              <a:t>omgevingsprogramma</a:t>
            </a:r>
            <a:r>
              <a:rPr lang="nl-NL" baseline="0" dirty="0" smtClean="0"/>
              <a:t> voor maatregelen die de gemeente neemt. </a:t>
            </a:r>
          </a:p>
          <a:p>
            <a:r>
              <a:rPr lang="nl-NL" baseline="0" dirty="0" smtClean="0"/>
              <a:t>De uitvoeringspraktijk wordt </a:t>
            </a:r>
            <a:r>
              <a:rPr lang="nl-NL" baseline="0" dirty="0" err="1" smtClean="0"/>
              <a:t>gemonitoord</a:t>
            </a:r>
            <a:r>
              <a:rPr lang="nl-NL" baseline="0" dirty="0" smtClean="0"/>
              <a:t> en het beleid wordt geëvalueerd, zodat het kan worden aangepast als dat nodig is. </a:t>
            </a:r>
          </a:p>
          <a:p>
            <a:endParaRPr lang="nl-NL" baseline="0" dirty="0" smtClean="0"/>
          </a:p>
          <a:p>
            <a:r>
              <a:rPr lang="nl-NL" baseline="0" dirty="0" smtClean="0"/>
              <a:t>De omgevingsvisie en het omgevingsplan hoeven niet na een bepaalde periode geactualiseerd te worden, maar moeten wel actueel blijven. </a:t>
            </a:r>
            <a:endParaRPr lang="nl-NL" dirty="0"/>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4</a:t>
            </a:fld>
            <a:endParaRPr lang="nl-NL"/>
          </a:p>
        </p:txBody>
      </p:sp>
    </p:spTree>
    <p:extLst>
      <p:ext uri="{BB962C8B-B14F-4D97-AF65-F5344CB8AC3E}">
        <p14:creationId xmlns:p14="http://schemas.microsoft.com/office/powerpoint/2010/main" val="89930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900" dirty="0" smtClean="0"/>
              <a:t>De</a:t>
            </a:r>
            <a:r>
              <a:rPr lang="nl-NL" sz="900" baseline="0" dirty="0" smtClean="0"/>
              <a:t> komst van de Omgevingswet betekent een stelselherziening. We gaan van A (huidige stelsel) naar B (nieuw stelsel). </a:t>
            </a:r>
          </a:p>
          <a:p>
            <a:endParaRPr lang="nl-NL" sz="900" baseline="0" dirty="0" smtClean="0"/>
          </a:p>
          <a:p>
            <a:r>
              <a:rPr lang="nl-NL" sz="900" baseline="0" dirty="0" smtClean="0"/>
              <a:t>Dat doen we door zoveel mogelijk al te werken volgens B. We bereiden het nieuwe instrumentarium voor, maar moeten ook zorgen voor de juiste juridische procedures. Er komen zodoende zowel oude als nieuwe instrumenten bij de raad langs, zoals bestemmingsplanwijzigingen, de omgevingsvisie en het omgevingsprogramma Nieuwe energie. </a:t>
            </a:r>
          </a:p>
          <a:p>
            <a:endParaRPr lang="nl-NL" sz="900" baseline="0" dirty="0" smtClean="0"/>
          </a:p>
          <a:p>
            <a:r>
              <a:rPr lang="nl-NL" sz="900" baseline="0" dirty="0" smtClean="0"/>
              <a:t>Dat is complex, want in zo’n overgangssituatie is het lastig om goed overzicht te houden. Maar helaas onvermijdelijk. </a:t>
            </a:r>
            <a:endParaRPr lang="nl-NL" sz="900" dirty="0"/>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5</a:t>
            </a:fld>
            <a:endParaRPr lang="nl-NL"/>
          </a:p>
        </p:txBody>
      </p:sp>
    </p:spTree>
    <p:extLst>
      <p:ext uri="{BB962C8B-B14F-4D97-AF65-F5344CB8AC3E}">
        <p14:creationId xmlns:p14="http://schemas.microsoft.com/office/powerpoint/2010/main" val="36562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900" baseline="0" dirty="0" smtClean="0"/>
              <a:t>Voor de omzetting van het tijdelijke naar het volwaardige omgevingsplan kiezen we een stapsgewijs lerende aanpak en een geleidelijk tempo. Dat wil zeggen dat we de puzzel stuk voor stuk in elkaar zetten. Een puzzelstuk betreft een deelgebied of thema. We gaan daarbij uit van ‘behoud van het goede’ en de huidige regels worden in beginsel beleidsneutraal omgezet. </a:t>
            </a:r>
          </a:p>
          <a:p>
            <a:endParaRPr lang="nl-NL" sz="900" baseline="0" dirty="0" smtClean="0"/>
          </a:p>
          <a:p>
            <a:r>
              <a:rPr lang="nl-NL" sz="900" baseline="0" dirty="0" smtClean="0"/>
              <a:t>Met de inhoudelijke uitgangspunten beschrijven we hoe die puzzelstukken er ongeveer uit komen te zien. Deze uitgangspunten zeggen niets over de inhoud van het omgevingsplan, maar wel over de manier waarop we de regels formuleren. </a:t>
            </a:r>
          </a:p>
          <a:p>
            <a:endParaRPr lang="nl-NL" sz="900" baseline="0" dirty="0" smtClean="0"/>
          </a:p>
          <a:p>
            <a:r>
              <a:rPr lang="nl-NL" sz="900" b="1" baseline="0" dirty="0" smtClean="0"/>
              <a:t>1. </a:t>
            </a:r>
            <a:r>
              <a:rPr lang="nl-NL" sz="900" b="0" i="0" u="none" strike="noStrike" kern="1200" baseline="0" dirty="0" smtClean="0">
                <a:solidFill>
                  <a:schemeClr val="tx1"/>
                </a:solidFill>
                <a:latin typeface="+mn-lt"/>
                <a:ea typeface="+mn-ea"/>
                <a:cs typeface="+mn-cs"/>
              </a:rPr>
              <a:t>In de huidige bestemmingsplannen wordt uitgegaan van een ‘Nee, tenzij’. Gebruik of bouwen is pas toegestaan, als dit volgens de regels van het bestemmingsplan mogelijk is. Zaken die niet in een bestemmingsplan zijn gereguleerd zijn daarmee verboden. Met de Omgevingswet wordt een verschuiving naar ‘Ja, mits’ nagestreefd. Dat betekent dat de overheid in principe welwillend staat tegenover initiatieven in de samenleving – vanzelfsprekend wel met in achtneming van belangen van anderen. </a:t>
            </a:r>
            <a:endParaRPr lang="nl-NL" sz="900" baseline="0" dirty="0" smtClean="0"/>
          </a:p>
          <a:p>
            <a:endParaRPr lang="nl-NL" sz="900" dirty="0" smtClean="0"/>
          </a:p>
          <a:p>
            <a:r>
              <a:rPr lang="nl-NL" sz="900" b="0" i="0" u="none" strike="noStrike" kern="1200" baseline="0" dirty="0" smtClean="0">
                <a:solidFill>
                  <a:schemeClr val="tx1"/>
                </a:solidFill>
                <a:latin typeface="+mn-lt"/>
                <a:ea typeface="+mn-ea"/>
                <a:cs typeface="+mn-cs"/>
              </a:rPr>
              <a:t>‘Ja, mits’ – hierbij passen regels die uitnodigen ideeën te ontplooien</a:t>
            </a:r>
          </a:p>
          <a:p>
            <a:r>
              <a:rPr lang="nl-NL" sz="900" b="0" i="0" u="none" strike="noStrike" kern="1200" baseline="0" dirty="0" smtClean="0">
                <a:solidFill>
                  <a:schemeClr val="tx1"/>
                </a:solidFill>
                <a:latin typeface="+mn-lt"/>
                <a:ea typeface="+mn-ea"/>
                <a:cs typeface="+mn-cs"/>
              </a:rPr>
              <a:t>‘Nee, tenzij’ – hierbij passen regels die duidelijk maken wat (on)gewenst is</a:t>
            </a:r>
          </a:p>
          <a:p>
            <a:endParaRPr lang="nl-NL" sz="900" b="0" i="0" u="none" strike="noStrike" kern="1200" baseline="0" dirty="0" smtClean="0">
              <a:solidFill>
                <a:schemeClr val="tx1"/>
              </a:solidFill>
              <a:latin typeface="+mn-lt"/>
              <a:ea typeface="+mn-ea"/>
              <a:cs typeface="+mn-cs"/>
            </a:endParaRPr>
          </a:p>
          <a:p>
            <a:r>
              <a:rPr lang="nl-NL" sz="900" dirty="0" smtClean="0"/>
              <a:t>De grondhouding ‘Ja, mits’ past bij het bestuurlijke wensbeeld om meer ruimte te geven aan initiatieven.</a:t>
            </a:r>
          </a:p>
          <a:p>
            <a:endParaRPr lang="nl-NL" sz="900" dirty="0" smtClean="0"/>
          </a:p>
          <a:p>
            <a:r>
              <a:rPr lang="nl-NL" sz="900" b="1" dirty="0" smtClean="0"/>
              <a:t>2. </a:t>
            </a:r>
            <a:r>
              <a:rPr lang="nl-NL" sz="900" dirty="0" smtClean="0"/>
              <a:t>We spreken niet op voorhand een voorkeur uit voor een bepaald type regel. We kiezen ervoor om de inzet af te wegen op basis van de te reguleren activiteiten. Er wordt hierbij rekening gehouden met de bestuurlijke ambitie om meer ruimte te geven aan initiatieven. Voor de duidelijke en afgebakende activiteiten kunnen bijvoorbeeld algemene regels worden opgenomen in plaats van vergunningplichten.</a:t>
            </a:r>
          </a:p>
          <a:p>
            <a:endParaRPr lang="nl-NL" sz="900" dirty="0" smtClean="0"/>
          </a:p>
          <a:p>
            <a:r>
              <a:rPr lang="nl-NL" sz="900" dirty="0" smtClean="0"/>
              <a:t>Tijdens het maken van het omgevingsplan zullen we ook</a:t>
            </a:r>
            <a:r>
              <a:rPr lang="nl-NL" sz="900" baseline="0" dirty="0" smtClean="0"/>
              <a:t> nagaan of er ruimte voor deregulering is. </a:t>
            </a:r>
          </a:p>
          <a:p>
            <a:endParaRPr lang="nl-NL" sz="900" baseline="0" dirty="0" smtClean="0"/>
          </a:p>
          <a:p>
            <a:r>
              <a:rPr lang="nl-NL" sz="900" b="1" baseline="0" dirty="0" smtClean="0"/>
              <a:t>3. </a:t>
            </a:r>
            <a:r>
              <a:rPr lang="nl-NL" sz="900" baseline="0" dirty="0" smtClean="0"/>
              <a:t>Met de Omgevingswet wordt het mogelijk om meer flexibiliteit te bieden in het omgevingsplan. Dat kan onder meer door het gebruik van zogeheten open normen. Tegelijkertijd blijven ook gesloten normen mogelijk. </a:t>
            </a:r>
          </a:p>
          <a:p>
            <a:endParaRPr lang="nl-NL" sz="900" baseline="0" dirty="0" smtClean="0"/>
          </a:p>
          <a:p>
            <a:r>
              <a:rPr lang="nl-NL" sz="900" baseline="0" dirty="0" smtClean="0"/>
              <a:t>Een voorbeeld van een gesloten norm is dat de bouwhoogte maximaal 8 meter mag bedragen. </a:t>
            </a:r>
          </a:p>
          <a:p>
            <a:r>
              <a:rPr lang="nl-NL" sz="900" baseline="0" dirty="0" smtClean="0"/>
              <a:t>Een voorbeeld van een open norm is dat de bouwhoogte moet aansluiten bij de naastgelegen gebouwen. </a:t>
            </a:r>
          </a:p>
          <a:p>
            <a:endParaRPr lang="nl-NL" sz="900" baseline="0" dirty="0" smtClean="0"/>
          </a:p>
          <a:p>
            <a:r>
              <a:rPr lang="nl-NL" sz="900" b="0" i="0" u="none" strike="noStrike" kern="1200" baseline="0" dirty="0" smtClean="0">
                <a:solidFill>
                  <a:schemeClr val="tx1"/>
                </a:solidFill>
                <a:latin typeface="+mn-lt"/>
                <a:ea typeface="+mn-ea"/>
                <a:cs typeface="+mn-cs"/>
              </a:rPr>
              <a:t>We hebben een voorkeur voor gesloten normen. Open normen bieden flexibiliteit maar zijn ook subjectief. Gesloten normen zijn rechtszeker, vaak beter handhaafbaar en duidelijk voor een ieder. </a:t>
            </a:r>
          </a:p>
          <a:p>
            <a:endParaRPr lang="nl-NL" sz="900" b="0" i="0" u="none" strike="noStrike" kern="1200" baseline="0" dirty="0" smtClean="0">
              <a:solidFill>
                <a:schemeClr val="tx1"/>
              </a:solidFill>
              <a:latin typeface="+mn-lt"/>
              <a:ea typeface="+mn-ea"/>
              <a:cs typeface="+mn-cs"/>
            </a:endParaRPr>
          </a:p>
          <a:p>
            <a:r>
              <a:rPr lang="nl-NL" sz="900" b="1" i="0" u="none" strike="noStrike" kern="1200" baseline="0" dirty="0" smtClean="0">
                <a:solidFill>
                  <a:schemeClr val="tx1"/>
                </a:solidFill>
                <a:latin typeface="+mn-lt"/>
                <a:ea typeface="+mn-ea"/>
                <a:cs typeface="+mn-cs"/>
              </a:rPr>
              <a:t>4. </a:t>
            </a:r>
            <a:r>
              <a:rPr lang="nl-NL" sz="900" b="0" i="0" u="none" strike="noStrike" kern="1200" baseline="0" dirty="0" smtClean="0">
                <a:solidFill>
                  <a:schemeClr val="tx1"/>
                </a:solidFill>
                <a:latin typeface="+mn-lt"/>
                <a:ea typeface="+mn-ea"/>
                <a:cs typeface="+mn-cs"/>
              </a:rPr>
              <a:t>In de Omgevingswet is een algemene zorgplicht opgenomen. Dit houdt in dat niet alleen de overheid maar ook inwoners en ondernemers verantwoordelijk zijn voor een veilige en gezonde fysieke leefomgeving. Ook zijn er in de rijksregels specifieke zorgplichten opgenomen die toegespitst zijn op specifieke activiteiten voor concreet genoemde belangen. </a:t>
            </a:r>
          </a:p>
          <a:p>
            <a:r>
              <a:rPr lang="nl-NL" sz="900" b="0" i="0" u="none" strike="noStrike" kern="1200" baseline="0" dirty="0" smtClean="0">
                <a:solidFill>
                  <a:schemeClr val="tx1"/>
                </a:solidFill>
                <a:latin typeface="+mn-lt"/>
                <a:ea typeface="+mn-ea"/>
                <a:cs typeface="+mn-cs"/>
              </a:rPr>
              <a:t>Daarnaast kunnen gemeenten zelf nader bepalen of er ook in het omgevingsplan nog specifieke zorgplichten worden opgenomen.</a:t>
            </a:r>
          </a:p>
          <a:p>
            <a:endParaRPr lang="nl-NL" sz="900" b="0" i="0" u="none" strike="noStrike" kern="1200" baseline="0" dirty="0" smtClean="0">
              <a:solidFill>
                <a:schemeClr val="tx1"/>
              </a:solidFill>
              <a:latin typeface="+mn-lt"/>
              <a:ea typeface="+mn-ea"/>
              <a:cs typeface="+mn-cs"/>
            </a:endParaRPr>
          </a:p>
          <a:p>
            <a:r>
              <a:rPr lang="nl-NL" sz="900" b="0" i="0" u="none" strike="noStrike" kern="1200" baseline="0" dirty="0" smtClean="0">
                <a:solidFill>
                  <a:schemeClr val="tx1"/>
                </a:solidFill>
                <a:latin typeface="+mn-lt"/>
                <a:ea typeface="+mn-ea"/>
                <a:cs typeface="+mn-cs"/>
              </a:rPr>
              <a:t>We kiezen ervoor om een specifieke zorgplicht op te nemen als deze toegevoegde waarde heeft voor de bescherming van de fysieke leefomgeving. Handhaafbaarheid is een van de aspecten die we hierbij afwegen. </a:t>
            </a:r>
          </a:p>
          <a:p>
            <a:r>
              <a:rPr lang="nl-NL" sz="900" b="0" i="0" u="none" strike="noStrike" kern="1200" baseline="0" dirty="0" smtClean="0">
                <a:solidFill>
                  <a:schemeClr val="tx1"/>
                </a:solidFill>
                <a:latin typeface="+mn-lt"/>
                <a:ea typeface="+mn-ea"/>
                <a:cs typeface="+mn-cs"/>
              </a:rPr>
              <a:t>Een reden om een gemeentelijke zorgplicht op te nemen is bijvoorbeeld het voorkomen van een onherstelbare situatie door het illegaal kappen van bomen. Iets dergelijks bestaat nu al met de boombeschermingszone in geval van bouwen in de buurt van bomen.</a:t>
            </a:r>
          </a:p>
          <a:p>
            <a:endParaRPr lang="nl-NL" sz="900" dirty="0" smtClean="0"/>
          </a:p>
          <a:p>
            <a:r>
              <a:rPr lang="nl-NL" sz="900" b="1" dirty="0" smtClean="0"/>
              <a:t>5. </a:t>
            </a:r>
            <a:r>
              <a:rPr lang="nl-NL" sz="900" b="0" i="0" u="none" strike="noStrike" kern="1200" baseline="0" dirty="0" smtClean="0">
                <a:solidFill>
                  <a:schemeClr val="tx1"/>
                </a:solidFill>
                <a:latin typeface="+mn-lt"/>
                <a:ea typeface="+mn-ea"/>
                <a:cs typeface="+mn-cs"/>
              </a:rPr>
              <a:t>In het omgevingsplan moeten regels worden opgenomen om nadelige gevolgen voor de fysieke leefomgeving te voorkomen. Dat door het opnemen van doelvoorschriften, of door het opnemen van middelvoorschriften. </a:t>
            </a:r>
          </a:p>
          <a:p>
            <a:endParaRPr lang="nl-NL" sz="900" b="0" i="0" u="none" strike="noStrike" kern="1200" baseline="0" dirty="0" smtClean="0">
              <a:solidFill>
                <a:schemeClr val="tx1"/>
              </a:solidFill>
              <a:latin typeface="+mn-lt"/>
              <a:ea typeface="+mn-ea"/>
              <a:cs typeface="+mn-cs"/>
            </a:endParaRPr>
          </a:p>
          <a:p>
            <a:r>
              <a:rPr lang="nl-NL" sz="900" b="0" i="0" u="none" strike="noStrike" kern="1200" baseline="0" dirty="0" smtClean="0">
                <a:solidFill>
                  <a:schemeClr val="tx1"/>
                </a:solidFill>
                <a:latin typeface="+mn-lt"/>
                <a:ea typeface="+mn-ea"/>
                <a:cs typeface="+mn-cs"/>
              </a:rPr>
              <a:t>Een doelvoorschrift is een voorschrift met een norm. Bij het uitvoeren van een activiteit kan een initiatiefnemer zelf bepalen welke techniek of maatregel wordt gebruikt om aan de norm te voldoen. Het voordeel van een doelvoorschrift is dat innovatie wordt bevorderd.</a:t>
            </a:r>
          </a:p>
          <a:p>
            <a:endParaRPr lang="nl-NL" sz="900" b="0" i="0" u="none" strike="noStrike" kern="1200" baseline="0" dirty="0" smtClean="0">
              <a:solidFill>
                <a:schemeClr val="tx1"/>
              </a:solidFill>
              <a:latin typeface="+mn-lt"/>
              <a:ea typeface="+mn-ea"/>
              <a:cs typeface="+mn-cs"/>
            </a:endParaRPr>
          </a:p>
          <a:p>
            <a:r>
              <a:rPr lang="nl-NL" sz="900" b="0" i="0" u="none" strike="noStrike" kern="1200" baseline="0" dirty="0" smtClean="0">
                <a:solidFill>
                  <a:schemeClr val="tx1"/>
                </a:solidFill>
                <a:latin typeface="+mn-lt"/>
                <a:ea typeface="+mn-ea"/>
                <a:cs typeface="+mn-cs"/>
              </a:rPr>
              <a:t>Een middelvoorschrift is een voorschrift waarin een bepaalde techniek of maatregel wordt voorgeschreven die gebruikt moet worden. De initiatiefnemer mag daarmee alleen deze techniek/maatregel toepassen. Het voordeel is dat deze wijze van reguleren beter controleerbaar is. </a:t>
            </a:r>
          </a:p>
          <a:p>
            <a:endParaRPr lang="nl-NL" sz="900" b="0" i="0" u="none" strike="noStrike" kern="1200" baseline="0" dirty="0" smtClean="0">
              <a:solidFill>
                <a:schemeClr val="tx1"/>
              </a:solidFill>
              <a:latin typeface="+mn-lt"/>
              <a:ea typeface="+mn-ea"/>
              <a:cs typeface="+mn-cs"/>
            </a:endParaRPr>
          </a:p>
          <a:p>
            <a:r>
              <a:rPr lang="nl-NL" sz="900" dirty="0" smtClean="0"/>
              <a:t>We geven de voorkeur aan</a:t>
            </a:r>
            <a:r>
              <a:rPr lang="nl-NL" sz="900" baseline="0" dirty="0" smtClean="0"/>
              <a:t> doelvoorschriften, omdat die flexibeler zijn voor de initiatiefnemer. Bij middelvoorschriften bestaat het risico dat het voorgeschreven middel wordt ingehaald door voortschrijdende techniek of dat er m</a:t>
            </a:r>
            <a:r>
              <a:rPr lang="nl-NL" sz="900" b="0" i="0" u="none" strike="noStrike" kern="1200" baseline="0" dirty="0" smtClean="0">
                <a:solidFill>
                  <a:schemeClr val="tx1"/>
                </a:solidFill>
                <a:latin typeface="+mn-lt"/>
                <a:ea typeface="+mn-ea"/>
                <a:cs typeface="+mn-cs"/>
              </a:rPr>
              <a:t>eer mogelijke middelen blijken te zijn dan waar rekening mee is gehouden.  </a:t>
            </a:r>
          </a:p>
          <a:p>
            <a:endParaRPr lang="nl-NL" sz="900" b="0" i="0" u="none" strike="noStrike" kern="1200" baseline="0" dirty="0" smtClean="0">
              <a:solidFill>
                <a:schemeClr val="tx1"/>
              </a:solidFill>
              <a:latin typeface="+mn-lt"/>
              <a:ea typeface="+mn-ea"/>
              <a:cs typeface="+mn-cs"/>
            </a:endParaRPr>
          </a:p>
          <a:p>
            <a:r>
              <a:rPr lang="nl-NL" sz="900" b="1" i="0" u="none" strike="noStrike" kern="1200" baseline="0" dirty="0" smtClean="0">
                <a:solidFill>
                  <a:schemeClr val="tx1"/>
                </a:solidFill>
                <a:latin typeface="+mn-lt"/>
                <a:ea typeface="+mn-ea"/>
                <a:cs typeface="+mn-cs"/>
              </a:rPr>
              <a:t>6. </a:t>
            </a:r>
            <a:r>
              <a:rPr lang="nl-NL" sz="900" b="0" i="0" u="none" strike="noStrike" kern="1200" baseline="0" dirty="0" smtClean="0">
                <a:solidFill>
                  <a:schemeClr val="tx1"/>
                </a:solidFill>
                <a:latin typeface="+mn-lt"/>
                <a:ea typeface="+mn-ea"/>
                <a:cs typeface="+mn-cs"/>
              </a:rPr>
              <a:t>Omgevingswaarden zijn “normen voor de kwaliteit die een gemeente voor (een onderdeel van) de fysieke leefomgeving wil bereiken.” </a:t>
            </a:r>
          </a:p>
          <a:p>
            <a:endParaRPr lang="nl-NL" sz="900" b="0" i="0" u="none" strike="noStrike" kern="1200" baseline="0" dirty="0" smtClean="0">
              <a:solidFill>
                <a:schemeClr val="tx1"/>
              </a:solidFill>
              <a:latin typeface="+mn-lt"/>
              <a:ea typeface="+mn-ea"/>
              <a:cs typeface="+mn-cs"/>
            </a:endParaRPr>
          </a:p>
          <a:p>
            <a:r>
              <a:rPr lang="nl-NL" sz="900" b="0" i="0" u="none" strike="noStrike" kern="1200" baseline="0" dirty="0" smtClean="0">
                <a:solidFill>
                  <a:schemeClr val="tx1"/>
                </a:solidFill>
                <a:latin typeface="+mn-lt"/>
                <a:ea typeface="+mn-ea"/>
                <a:cs typeface="+mn-cs"/>
              </a:rPr>
              <a:t>Een voorbeeld van een omgevingswaarde is een maximale hoeveelheid fijnstof of maximale hoeveelheid geluid, gemeten binnen een bepaalde</a:t>
            </a:r>
          </a:p>
          <a:p>
            <a:r>
              <a:rPr lang="nl-NL" sz="900" b="0" i="0" u="none" strike="noStrike" kern="1200" baseline="0" dirty="0" smtClean="0">
                <a:solidFill>
                  <a:schemeClr val="tx1"/>
                </a:solidFill>
                <a:latin typeface="+mn-lt"/>
                <a:ea typeface="+mn-ea"/>
                <a:cs typeface="+mn-cs"/>
              </a:rPr>
              <a:t>tijdseenheid. </a:t>
            </a:r>
          </a:p>
          <a:p>
            <a:endParaRPr lang="nl-NL" sz="900" b="0" i="0" u="none" strike="noStrike" kern="1200" baseline="0" dirty="0" smtClean="0">
              <a:solidFill>
                <a:schemeClr val="tx1"/>
              </a:solidFill>
              <a:latin typeface="+mn-lt"/>
              <a:ea typeface="+mn-ea"/>
              <a:cs typeface="+mn-cs"/>
            </a:endParaRPr>
          </a:p>
          <a:p>
            <a:r>
              <a:rPr lang="nl-NL" sz="900" b="0" i="0" u="none" strike="noStrike" kern="1200" baseline="0" dirty="0" smtClean="0">
                <a:solidFill>
                  <a:schemeClr val="tx1"/>
                </a:solidFill>
                <a:latin typeface="+mn-lt"/>
                <a:ea typeface="+mn-ea"/>
                <a:cs typeface="+mn-cs"/>
              </a:rPr>
              <a:t>Als in het omgevingsplan omgevingswaarden zijn opgenomen, dan zijn gemeenten ook verplicht om te meten en te beoordelen of aan die waarde wordt voldaan. Zo niet, dan moeten maatregelen genomen worden. </a:t>
            </a:r>
          </a:p>
          <a:p>
            <a:endParaRPr lang="nl-NL" sz="900" b="0" i="0" u="none" strike="noStrike" kern="1200" baseline="0" dirty="0" smtClean="0">
              <a:solidFill>
                <a:schemeClr val="tx1"/>
              </a:solidFill>
              <a:latin typeface="+mn-lt"/>
              <a:ea typeface="+mn-ea"/>
              <a:cs typeface="+mn-cs"/>
            </a:endParaRPr>
          </a:p>
          <a:p>
            <a:r>
              <a:rPr lang="nl-NL" sz="900" b="0" i="0" u="none" strike="noStrike" kern="1200" baseline="0" dirty="0" smtClean="0">
                <a:solidFill>
                  <a:schemeClr val="tx1"/>
                </a:solidFill>
                <a:latin typeface="+mn-lt"/>
                <a:ea typeface="+mn-ea"/>
                <a:cs typeface="+mn-cs"/>
              </a:rPr>
              <a:t>Op basis van de huidige regelgeving zien wij nog geen aanleiding om op voorhand vrijwillige omgevingswaarden op te nemen. </a:t>
            </a:r>
          </a:p>
          <a:p>
            <a:r>
              <a:rPr lang="nl-NL" sz="900" b="0" i="0" u="none" strike="noStrike" kern="1200" baseline="0" dirty="0" smtClean="0">
                <a:solidFill>
                  <a:schemeClr val="tx1"/>
                </a:solidFill>
                <a:latin typeface="+mn-lt"/>
                <a:ea typeface="+mn-ea"/>
                <a:cs typeface="+mn-cs"/>
              </a:rPr>
              <a:t>De ambities of doelen uit de omgevingsvisie (die in ontwikkeling is) zouden wel aanleiding kunnen geven om omgevingswaarden te stellen. </a:t>
            </a:r>
          </a:p>
          <a:p>
            <a:endParaRPr lang="nl-NL" sz="900" b="0" i="0" u="none" strike="noStrike" kern="1200" baseline="0" dirty="0" smtClean="0">
              <a:solidFill>
                <a:schemeClr val="tx1"/>
              </a:solidFill>
              <a:latin typeface="+mn-lt"/>
              <a:ea typeface="+mn-ea"/>
              <a:cs typeface="+mn-cs"/>
            </a:endParaRPr>
          </a:p>
          <a:p>
            <a:r>
              <a:rPr lang="nl-NL" sz="900" baseline="0" dirty="0" smtClean="0"/>
              <a:t>--</a:t>
            </a:r>
          </a:p>
          <a:p>
            <a:r>
              <a:rPr lang="nl-NL" sz="900" dirty="0" smtClean="0"/>
              <a:t>Algemene uitgangspunten: </a:t>
            </a:r>
          </a:p>
          <a:p>
            <a:pPr lvl="1"/>
            <a:r>
              <a:rPr lang="nl-NL" sz="900" dirty="0" smtClean="0"/>
              <a:t>We leren door te doen</a:t>
            </a:r>
          </a:p>
          <a:p>
            <a:pPr lvl="1"/>
            <a:r>
              <a:rPr lang="nl-NL" sz="900" dirty="0" smtClean="0"/>
              <a:t>Behouden van het goede; we gaan verder met wat goed werkt. We willen niet veranderen om het veranderen</a:t>
            </a:r>
          </a:p>
          <a:p>
            <a:pPr lvl="1"/>
            <a:r>
              <a:rPr lang="nl-NL" sz="900" dirty="0" smtClean="0"/>
              <a:t>De regels uit ruimtelijke plannen en de gemeentelijke verordeningen worden in beginsel beleidsneutraal omgezet</a:t>
            </a:r>
          </a:p>
          <a:p>
            <a:endParaRPr lang="nl-NL" sz="900" dirty="0" smtClean="0"/>
          </a:p>
          <a:p>
            <a:r>
              <a:rPr lang="nl-NL" sz="900" dirty="0" smtClean="0"/>
              <a:t>Procesmatige uitgangspunten: </a:t>
            </a:r>
          </a:p>
          <a:p>
            <a:pPr lvl="1"/>
            <a:r>
              <a:rPr lang="nl-NL" sz="900" dirty="0" smtClean="0"/>
              <a:t>Stapsgewijs lerende aanpak </a:t>
            </a:r>
          </a:p>
          <a:p>
            <a:pPr lvl="1"/>
            <a:r>
              <a:rPr lang="nl-NL" sz="900" dirty="0" smtClean="0"/>
              <a:t>Gebiedsgerichte omzetting, of thematisch wanneer een onderwerp zich daar beter voor leent </a:t>
            </a:r>
          </a:p>
          <a:p>
            <a:pPr lvl="1"/>
            <a:r>
              <a:rPr lang="nl-NL" sz="900" dirty="0" smtClean="0"/>
              <a:t>Ambities uit omgevingsvisie vertalen in omgevingsplan </a:t>
            </a:r>
          </a:p>
          <a:p>
            <a:pPr lvl="1"/>
            <a:r>
              <a:rPr lang="nl-NL" sz="900" dirty="0" smtClean="0"/>
              <a:t>Zoveel mogelijk werken met </a:t>
            </a:r>
            <a:r>
              <a:rPr lang="nl-NL" sz="900" dirty="0" err="1" smtClean="0"/>
              <a:t>gemeentebrede</a:t>
            </a:r>
            <a:r>
              <a:rPr lang="nl-NL" sz="900" dirty="0" smtClean="0"/>
              <a:t> regels</a:t>
            </a:r>
          </a:p>
          <a:p>
            <a:pPr lvl="1"/>
            <a:r>
              <a:rPr lang="nl-NL" sz="900" dirty="0" smtClean="0"/>
              <a:t>Omgevingsplan opgebouwd vanuit zowel functies als activiteiten </a:t>
            </a:r>
          </a:p>
          <a:p>
            <a:r>
              <a:rPr lang="nl-NL" sz="900" baseline="0" dirty="0" smtClean="0"/>
              <a:t>--</a:t>
            </a:r>
          </a:p>
          <a:p>
            <a:endParaRPr lang="nl-NL" sz="900" baseline="0" dirty="0" smtClean="0"/>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6</a:t>
            </a:fld>
            <a:endParaRPr lang="nl-NL"/>
          </a:p>
        </p:txBody>
      </p:sp>
    </p:spTree>
    <p:extLst>
      <p:ext uri="{BB962C8B-B14F-4D97-AF65-F5344CB8AC3E}">
        <p14:creationId xmlns:p14="http://schemas.microsoft.com/office/powerpoint/2010/main" val="175016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7</a:t>
            </a:fld>
            <a:endParaRPr lang="nl-NL"/>
          </a:p>
        </p:txBody>
      </p:sp>
    </p:spTree>
    <p:extLst>
      <p:ext uri="{BB962C8B-B14F-4D97-AF65-F5344CB8AC3E}">
        <p14:creationId xmlns:p14="http://schemas.microsoft.com/office/powerpoint/2010/main" val="235132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FAEC7A8-E9EE-4806-9172-F925D7A4F697}" type="slidenum">
              <a:rPr lang="nl-NL" smtClean="0"/>
              <a:t>8</a:t>
            </a:fld>
            <a:endParaRPr lang="nl-NL"/>
          </a:p>
        </p:txBody>
      </p:sp>
    </p:spTree>
    <p:extLst>
      <p:ext uri="{BB962C8B-B14F-4D97-AF65-F5344CB8AC3E}">
        <p14:creationId xmlns:p14="http://schemas.microsoft.com/office/powerpoint/2010/main" val="397301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9" name="Text Placeholder 2">
            <a:extLst>
              <a:ext uri="{FF2B5EF4-FFF2-40B4-BE49-F238E27FC236}">
                <a16:creationId xmlns:a16="http://schemas.microsoft.com/office/drawing/2014/main" id="{A828B8EE-4AEC-4563-89CA-AF23A9EAB04E}"/>
              </a:ext>
            </a:extLst>
          </p:cNvPr>
          <p:cNvSpPr>
            <a:spLocks noGrp="1"/>
          </p:cNvSpPr>
          <p:nvPr>
            <p:ph type="body" idx="10" hasCustomPrompt="1"/>
          </p:nvPr>
        </p:nvSpPr>
        <p:spPr>
          <a:xfrm>
            <a:off x="6096000" y="5310359"/>
            <a:ext cx="5250513" cy="369332"/>
          </a:xfrm>
          <a:prstGeom prst="rect">
            <a:avLst/>
          </a:prstGeom>
        </p:spPr>
        <p:txBody>
          <a:bodyPr lIns="0" tIns="0" rIns="0" bIns="0">
            <a:spAutoFit/>
          </a:bodyPr>
          <a:lstStyle>
            <a:lvl1pPr marL="0" indent="0" algn="r">
              <a:lnSpc>
                <a:spcPct val="100000"/>
              </a:lnSpc>
              <a:spcBef>
                <a:spcPts val="0"/>
              </a:spcBef>
              <a:buNone/>
              <a:defRPr lang="nl-NL" sz="2400" kern="1200" spc="-10" dirty="0">
                <a:solidFill>
                  <a:srgbClr val="0C059D"/>
                </a:solidFill>
                <a:latin typeface="Verdana"/>
                <a:ea typeface="+mn-ea"/>
                <a:cs typeface="Verdan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dirty="0"/>
              <a:t>Klik hier voor toevoegen auteur</a:t>
            </a:r>
          </a:p>
        </p:txBody>
      </p:sp>
      <p:sp>
        <p:nvSpPr>
          <p:cNvPr id="30" name="Subtitle 2">
            <a:extLst>
              <a:ext uri="{FF2B5EF4-FFF2-40B4-BE49-F238E27FC236}">
                <a16:creationId xmlns:a16="http://schemas.microsoft.com/office/drawing/2014/main" id="{25FD449E-36B4-4BE1-A62A-B94E675DAADB}"/>
              </a:ext>
            </a:extLst>
          </p:cNvPr>
          <p:cNvSpPr>
            <a:spLocks noGrp="1"/>
          </p:cNvSpPr>
          <p:nvPr>
            <p:ph type="subTitle" idx="1" hasCustomPrompt="1"/>
          </p:nvPr>
        </p:nvSpPr>
        <p:spPr>
          <a:xfrm>
            <a:off x="6096000" y="5941492"/>
            <a:ext cx="5250514" cy="276999"/>
          </a:xfrm>
          <a:prstGeom prst="rect">
            <a:avLst/>
          </a:prstGeom>
        </p:spPr>
        <p:txBody>
          <a:bodyPr wrap="square" lIns="0" tIns="0" rIns="0" bIns="0">
            <a:spAutoFit/>
          </a:bodyPr>
          <a:lstStyle>
            <a:lvl1pPr marL="0" indent="0" algn="r">
              <a:lnSpc>
                <a:spcPct val="100000"/>
              </a:lnSpc>
              <a:spcBef>
                <a:spcPts val="0"/>
              </a:spcBef>
              <a:spcAft>
                <a:spcPts val="0"/>
              </a:spcAft>
              <a:buNone/>
              <a:defRPr lang="nl-NL" sz="1800" kern="1200" spc="-10" dirty="0" smtClean="0">
                <a:solidFill>
                  <a:srgbClr val="BD9D58"/>
                </a:solidFill>
                <a:latin typeface="Verdana"/>
                <a:ea typeface="+mn-ea"/>
                <a:cs typeface="Verdan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hier voor toevoegen datum</a:t>
            </a:r>
          </a:p>
        </p:txBody>
      </p:sp>
      <p:sp>
        <p:nvSpPr>
          <p:cNvPr id="36" name="Tijdelijke aanduiding voor tekst 35">
            <a:extLst>
              <a:ext uri="{FF2B5EF4-FFF2-40B4-BE49-F238E27FC236}">
                <a16:creationId xmlns:a16="http://schemas.microsoft.com/office/drawing/2014/main" id="{96640AFF-A52D-4193-B2F4-0F576E187705}"/>
              </a:ext>
            </a:extLst>
          </p:cNvPr>
          <p:cNvSpPr>
            <a:spLocks noGrp="1"/>
          </p:cNvSpPr>
          <p:nvPr>
            <p:ph type="body" sz="quarter" idx="12" hasCustomPrompt="1"/>
          </p:nvPr>
        </p:nvSpPr>
        <p:spPr>
          <a:xfrm>
            <a:off x="1794932" y="2992706"/>
            <a:ext cx="9856381" cy="1477328"/>
          </a:xfrm>
          <a:prstGeom prst="rect">
            <a:avLst/>
          </a:prstGeom>
        </p:spPr>
        <p:txBody>
          <a:bodyPr wrap="square" lIns="0" tIns="0" rIns="0" bIns="0">
            <a:spAutoFit/>
          </a:bodyPr>
          <a:lstStyle>
            <a:lvl1pPr marL="0" indent="0" algn="l">
              <a:lnSpc>
                <a:spcPct val="100000"/>
              </a:lnSpc>
              <a:spcBef>
                <a:spcPts val="0"/>
              </a:spcBef>
              <a:buNone/>
              <a:defRPr lang="en-US" sz="4800" b="1" kern="1200" spc="-10" dirty="0" smtClean="0">
                <a:solidFill>
                  <a:schemeClr val="bg1"/>
                </a:solidFill>
                <a:latin typeface="Verdana"/>
                <a:ea typeface="+mn-ea"/>
                <a:cs typeface="Verdana"/>
              </a:defRPr>
            </a:lvl1pPr>
          </a:lstStyle>
          <a:p>
            <a:r>
              <a:rPr lang="nl-NL" noProof="0" dirty="0"/>
              <a:t>Klik hier voor toevoegen titel presentatie</a:t>
            </a:r>
          </a:p>
        </p:txBody>
      </p:sp>
    </p:spTree>
    <p:extLst>
      <p:ext uri="{BB962C8B-B14F-4D97-AF65-F5344CB8AC3E}">
        <p14:creationId xmlns:p14="http://schemas.microsoft.com/office/powerpoint/2010/main" val="146114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BB57-67FD-1C4C-BF72-9F4A66B3D141}"/>
              </a:ext>
            </a:extLst>
          </p:cNvPr>
          <p:cNvSpPr>
            <a:spLocks noGrp="1"/>
          </p:cNvSpPr>
          <p:nvPr>
            <p:ph type="title" hasCustomPrompt="1"/>
          </p:nvPr>
        </p:nvSpPr>
        <p:spPr>
          <a:xfrm>
            <a:off x="838200" y="500400"/>
            <a:ext cx="10515600" cy="554400"/>
          </a:xfrm>
        </p:spPr>
        <p:txBody>
          <a:bodyPr/>
          <a:lstStyle>
            <a:lvl1pPr>
              <a:lnSpc>
                <a:spcPct val="90000"/>
              </a:lnSpc>
              <a:defRPr/>
            </a:lvl1pPr>
          </a:lstStyle>
          <a:p>
            <a:r>
              <a:rPr lang="nl-NL" dirty="0"/>
              <a:t>Klik om titel toe te voegen</a:t>
            </a:r>
            <a:endParaRPr lang="en-US" dirty="0"/>
          </a:p>
        </p:txBody>
      </p:sp>
      <p:sp>
        <p:nvSpPr>
          <p:cNvPr id="3" name="Content Placeholder 2">
            <a:extLst>
              <a:ext uri="{FF2B5EF4-FFF2-40B4-BE49-F238E27FC236}">
                <a16:creationId xmlns:a16="http://schemas.microsoft.com/office/drawing/2014/main" id="{88419316-FF8F-EF47-9418-DCBCB36BF60B}"/>
              </a:ext>
            </a:extLst>
          </p:cNvPr>
          <p:cNvSpPr>
            <a:spLocks noGrp="1"/>
          </p:cNvSpPr>
          <p:nvPr>
            <p:ph idx="1" hasCustomPrompt="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426298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BB57-67FD-1C4C-BF72-9F4A66B3D141}"/>
              </a:ext>
            </a:extLst>
          </p:cNvPr>
          <p:cNvSpPr>
            <a:spLocks noGrp="1"/>
          </p:cNvSpPr>
          <p:nvPr>
            <p:ph type="title" hasCustomPrompt="1"/>
          </p:nvPr>
        </p:nvSpPr>
        <p:spPr/>
        <p:txBody>
          <a:bodyPr/>
          <a:lstStyle>
            <a:lvl1pPr>
              <a:defRPr/>
            </a:lvl1pPr>
          </a:lstStyle>
          <a:p>
            <a:r>
              <a:rPr lang="nl-NL" dirty="0"/>
              <a:t>Klik om titel toe te voegen</a:t>
            </a:r>
            <a:endParaRPr lang="en-US" dirty="0"/>
          </a:p>
        </p:txBody>
      </p:sp>
      <p:sp>
        <p:nvSpPr>
          <p:cNvPr id="3" name="Content Placeholder 2">
            <a:extLst>
              <a:ext uri="{FF2B5EF4-FFF2-40B4-BE49-F238E27FC236}">
                <a16:creationId xmlns:a16="http://schemas.microsoft.com/office/drawing/2014/main" id="{88419316-FF8F-EF47-9418-DCBCB36BF60B}"/>
              </a:ext>
            </a:extLst>
          </p:cNvPr>
          <p:cNvSpPr>
            <a:spLocks noGrp="1"/>
          </p:cNvSpPr>
          <p:nvPr>
            <p:ph idx="1" hasCustomPrompt="1"/>
          </p:nvPr>
        </p:nvSpPr>
        <p:spPr>
          <a:xfrm>
            <a:off x="838200" y="1454400"/>
            <a:ext cx="10515600" cy="5072400"/>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29565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DA226572-811A-4C33-A6F3-44F0A9842158}"/>
              </a:ext>
            </a:extLst>
          </p:cNvPr>
          <p:cNvSpPr>
            <a:spLocks noGrp="1"/>
          </p:cNvSpPr>
          <p:nvPr>
            <p:ph type="body" sz="quarter" idx="10" hasCustomPrompt="1"/>
          </p:nvPr>
        </p:nvSpPr>
        <p:spPr>
          <a:xfrm>
            <a:off x="1152691" y="4357357"/>
            <a:ext cx="7235935" cy="1354217"/>
          </a:xfrm>
          <a:prstGeom prst="rect">
            <a:avLst/>
          </a:prstGeom>
        </p:spPr>
        <p:txBody>
          <a:bodyPr wrap="square" lIns="0" tIns="0" rIns="0" bIns="0">
            <a:spAutoFit/>
          </a:bodyPr>
          <a:lstStyle>
            <a:lvl1pPr marL="14400" indent="0">
              <a:lnSpc>
                <a:spcPct val="100000"/>
              </a:lnSpc>
              <a:spcBef>
                <a:spcPts val="0"/>
              </a:spcBef>
              <a:buNone/>
              <a:defRPr sz="4400" b="1">
                <a:solidFill>
                  <a:schemeClr val="bg1"/>
                </a:solidFill>
                <a:latin typeface="Verdana" panose="020B0604030504040204" pitchFamily="34" charset="0"/>
                <a:ea typeface="Verdana" panose="020B0604030504040204" pitchFamily="34" charset="0"/>
              </a:defRPr>
            </a:lvl1pPr>
          </a:lstStyle>
          <a:p>
            <a:pPr lvl="0"/>
            <a:r>
              <a:rPr lang="nl-NL" dirty="0"/>
              <a:t>Klik om afsluitende tekst te plaatsen</a:t>
            </a:r>
          </a:p>
        </p:txBody>
      </p:sp>
    </p:spTree>
    <p:extLst>
      <p:ext uri="{BB962C8B-B14F-4D97-AF65-F5344CB8AC3E}">
        <p14:creationId xmlns:p14="http://schemas.microsoft.com/office/powerpoint/2010/main" val="365752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tekst, buiten, appartementengebouw&#10;&#10;Automatisch gegenereerde beschrijving">
            <a:extLst>
              <a:ext uri="{FF2B5EF4-FFF2-40B4-BE49-F238E27FC236}">
                <a16:creationId xmlns:a16="http://schemas.microsoft.com/office/drawing/2014/main" id="{F34C63DE-1C3A-4B17-A1A7-B702B0F6A27E}"/>
              </a:ext>
            </a:extLst>
          </p:cNvPr>
          <p:cNvPicPr>
            <a:picLocks noChangeAspect="1"/>
          </p:cNvPicPr>
          <p:nvPr userDrawn="1"/>
        </p:nvPicPr>
        <p:blipFill>
          <a:blip r:embed="rId3"/>
          <a:stretch>
            <a:fillRect/>
          </a:stretch>
        </p:blipFill>
        <p:spPr>
          <a:xfrm>
            <a:off x="8085" y="0"/>
            <a:ext cx="12175830" cy="6858000"/>
          </a:xfrm>
          <a:prstGeom prst="rect">
            <a:avLst/>
          </a:prstGeom>
        </p:spPr>
      </p:pic>
    </p:spTree>
    <p:extLst>
      <p:ext uri="{BB962C8B-B14F-4D97-AF65-F5344CB8AC3E}">
        <p14:creationId xmlns:p14="http://schemas.microsoft.com/office/powerpoint/2010/main" val="150040125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8FA94-1680-9F4F-8176-74B19EBB8B7C}"/>
              </a:ext>
            </a:extLst>
          </p:cNvPr>
          <p:cNvSpPr>
            <a:spLocks noGrp="1"/>
          </p:cNvSpPr>
          <p:nvPr>
            <p:ph type="title"/>
          </p:nvPr>
        </p:nvSpPr>
        <p:spPr>
          <a:xfrm>
            <a:off x="838200" y="500400"/>
            <a:ext cx="10515600" cy="553998"/>
          </a:xfrm>
          <a:prstGeom prst="rect">
            <a:avLst/>
          </a:prstGeom>
        </p:spPr>
        <p:txBody>
          <a:bodyPr vert="horz" lIns="0" tIns="0" rIns="0" bIns="0" rtlCol="0" anchor="ctr">
            <a:spAutoFit/>
          </a:bodyPr>
          <a:lstStyle/>
          <a:p>
            <a:r>
              <a:rPr lang="nl-NL" dirty="0"/>
              <a:t>Klik om titel toe te </a:t>
            </a:r>
            <a:r>
              <a:rPr lang="nl-NL" dirty="0" smtClean="0"/>
              <a:t>voegen</a:t>
            </a:r>
            <a:endParaRPr lang="en-US" dirty="0"/>
          </a:p>
        </p:txBody>
      </p:sp>
      <p:sp>
        <p:nvSpPr>
          <p:cNvPr id="3" name="Text Placeholder 2">
            <a:extLst>
              <a:ext uri="{FF2B5EF4-FFF2-40B4-BE49-F238E27FC236}">
                <a16:creationId xmlns:a16="http://schemas.microsoft.com/office/drawing/2014/main" id="{2EE26D68-2549-684F-92EA-DE2832F7154F}"/>
              </a:ext>
            </a:extLst>
          </p:cNvPr>
          <p:cNvSpPr>
            <a:spLocks noGrp="1"/>
          </p:cNvSpPr>
          <p:nvPr>
            <p:ph type="body" idx="1"/>
          </p:nvPr>
        </p:nvSpPr>
        <p:spPr>
          <a:xfrm>
            <a:off x="838200" y="1454400"/>
            <a:ext cx="10515600" cy="5071574"/>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4" name="Afbeelding 3"/>
          <p:cNvPicPr>
            <a:picLocks noChangeAspect="1"/>
          </p:cNvPicPr>
          <p:nvPr userDrawn="1"/>
        </p:nvPicPr>
        <p:blipFill>
          <a:blip r:embed="rId3"/>
          <a:stretch>
            <a:fillRect/>
          </a:stretch>
        </p:blipFill>
        <p:spPr>
          <a:xfrm>
            <a:off x="10157381" y="5669376"/>
            <a:ext cx="1459855" cy="746903"/>
          </a:xfrm>
          <a:prstGeom prst="rect">
            <a:avLst/>
          </a:prstGeom>
        </p:spPr>
      </p:pic>
    </p:spTree>
    <p:extLst>
      <p:ext uri="{BB962C8B-B14F-4D97-AF65-F5344CB8AC3E}">
        <p14:creationId xmlns:p14="http://schemas.microsoft.com/office/powerpoint/2010/main" val="24391724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lang="en-US" sz="4000" b="1" kern="1200" dirty="0">
          <a:solidFill>
            <a:srgbClr val="0C059D"/>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3" descr="A close up of a logo&#10;&#10;Description automatically generated">
            <a:extLst>
              <a:ext uri="{FF2B5EF4-FFF2-40B4-BE49-F238E27FC236}">
                <a16:creationId xmlns:a16="http://schemas.microsoft.com/office/drawing/2014/main" id="{B6776F0C-9D6B-43D9-B2BD-6C78F3CE549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958FA94-1680-9F4F-8176-74B19EBB8B7C}"/>
              </a:ext>
            </a:extLst>
          </p:cNvPr>
          <p:cNvSpPr>
            <a:spLocks noGrp="1"/>
          </p:cNvSpPr>
          <p:nvPr>
            <p:ph type="title"/>
          </p:nvPr>
        </p:nvSpPr>
        <p:spPr>
          <a:xfrm>
            <a:off x="838200" y="500400"/>
            <a:ext cx="10515600" cy="553998"/>
          </a:xfrm>
          <a:prstGeom prst="rect">
            <a:avLst/>
          </a:prstGeom>
        </p:spPr>
        <p:txBody>
          <a:bodyPr vert="horz" lIns="0" tIns="0" rIns="0" bIns="0" rtlCol="0" anchor="ctr">
            <a:spAutoFit/>
          </a:bodyPr>
          <a:lstStyle/>
          <a:p>
            <a:r>
              <a:rPr lang="nl-NL" dirty="0"/>
              <a:t>Klik om titel toe te voegen</a:t>
            </a:r>
            <a:endParaRPr lang="en-US" dirty="0"/>
          </a:p>
        </p:txBody>
      </p:sp>
      <p:sp>
        <p:nvSpPr>
          <p:cNvPr id="3" name="Text Placeholder 2">
            <a:extLst>
              <a:ext uri="{FF2B5EF4-FFF2-40B4-BE49-F238E27FC236}">
                <a16:creationId xmlns:a16="http://schemas.microsoft.com/office/drawing/2014/main" id="{2EE26D68-2549-684F-92EA-DE2832F7154F}"/>
              </a:ext>
            </a:extLst>
          </p:cNvPr>
          <p:cNvSpPr>
            <a:spLocks noGrp="1"/>
          </p:cNvSpPr>
          <p:nvPr>
            <p:ph type="body" idx="1"/>
          </p:nvPr>
        </p:nvSpPr>
        <p:spPr>
          <a:xfrm>
            <a:off x="838200" y="1454400"/>
            <a:ext cx="10515600" cy="5072400"/>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046303126"/>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lang="en-US" sz="4000" b="1" kern="1200" dirty="0">
          <a:solidFill>
            <a:srgbClr val="0C059D"/>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AC66BA5-AB3E-42F7-B8B5-CEC71A65536A}"/>
              </a:ext>
            </a:extLst>
          </p:cNvPr>
          <p:cNvPicPr>
            <a:picLocks noChangeAspect="1"/>
          </p:cNvPicPr>
          <p:nvPr userDrawn="1"/>
        </p:nvPicPr>
        <p:blipFill>
          <a:blip r:embed="rId3"/>
          <a:stretch>
            <a:fillRect/>
          </a:stretch>
        </p:blipFill>
        <p:spPr>
          <a:xfrm>
            <a:off x="8085" y="0"/>
            <a:ext cx="12175830" cy="6858000"/>
          </a:xfrm>
          <a:prstGeom prst="rect">
            <a:avLst/>
          </a:prstGeom>
        </p:spPr>
      </p:pic>
      <p:sp>
        <p:nvSpPr>
          <p:cNvPr id="2" name="Tekstvak 1"/>
          <p:cNvSpPr txBox="1"/>
          <p:nvPr userDrawn="1"/>
        </p:nvSpPr>
        <p:spPr>
          <a:xfrm>
            <a:off x="10058400" y="5573486"/>
            <a:ext cx="1933303" cy="914400"/>
          </a:xfrm>
          <a:prstGeom prst="rect">
            <a:avLst/>
          </a:prstGeom>
          <a:solidFill>
            <a:schemeClr val="bg1"/>
          </a:solidFill>
        </p:spPr>
        <p:txBody>
          <a:bodyPr wrap="square" rtlCol="0">
            <a:spAutoFit/>
          </a:bodyPr>
          <a:lstStyle/>
          <a:p>
            <a:endParaRPr lang="nl-NL" dirty="0"/>
          </a:p>
        </p:txBody>
      </p:sp>
      <p:pic>
        <p:nvPicPr>
          <p:cNvPr id="10" name="Afbeelding 9"/>
          <p:cNvPicPr>
            <a:picLocks noChangeAspect="1"/>
          </p:cNvPicPr>
          <p:nvPr userDrawn="1"/>
        </p:nvPicPr>
        <p:blipFill>
          <a:blip r:embed="rId4"/>
          <a:stretch>
            <a:fillRect/>
          </a:stretch>
        </p:blipFill>
        <p:spPr>
          <a:xfrm>
            <a:off x="10157381" y="5669376"/>
            <a:ext cx="1459855" cy="746903"/>
          </a:xfrm>
          <a:prstGeom prst="rect">
            <a:avLst/>
          </a:prstGeom>
        </p:spPr>
      </p:pic>
    </p:spTree>
    <p:extLst>
      <p:ext uri="{BB962C8B-B14F-4D97-AF65-F5344CB8AC3E}">
        <p14:creationId xmlns:p14="http://schemas.microsoft.com/office/powerpoint/2010/main" val="415408262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B40426A-A15E-4184-AA8E-FB8F374DBD6D}"/>
              </a:ext>
            </a:extLst>
          </p:cNvPr>
          <p:cNvSpPr>
            <a:spLocks noGrp="1"/>
          </p:cNvSpPr>
          <p:nvPr>
            <p:ph type="body" idx="10"/>
          </p:nvPr>
        </p:nvSpPr>
        <p:spPr/>
        <p:txBody>
          <a:bodyPr/>
          <a:lstStyle/>
          <a:p>
            <a:r>
              <a:rPr lang="nl-NL" dirty="0" smtClean="0"/>
              <a:t>Politieke Markt</a:t>
            </a:r>
            <a:endParaRPr lang="nl-NL" dirty="0"/>
          </a:p>
        </p:txBody>
      </p:sp>
      <p:sp>
        <p:nvSpPr>
          <p:cNvPr id="3" name="Ondertitel 2">
            <a:extLst>
              <a:ext uri="{FF2B5EF4-FFF2-40B4-BE49-F238E27FC236}">
                <a16:creationId xmlns:a16="http://schemas.microsoft.com/office/drawing/2014/main" id="{CAB2C958-B465-4FBD-B4A1-0D298824025B}"/>
              </a:ext>
            </a:extLst>
          </p:cNvPr>
          <p:cNvSpPr>
            <a:spLocks noGrp="1"/>
          </p:cNvSpPr>
          <p:nvPr>
            <p:ph type="subTitle" idx="1"/>
          </p:nvPr>
        </p:nvSpPr>
        <p:spPr/>
        <p:txBody>
          <a:bodyPr/>
          <a:lstStyle/>
          <a:p>
            <a:r>
              <a:rPr lang="nl-NL" dirty="0" smtClean="0"/>
              <a:t>5 oktober 2021</a:t>
            </a:r>
            <a:endParaRPr lang="nl-NL" dirty="0"/>
          </a:p>
        </p:txBody>
      </p:sp>
      <p:sp>
        <p:nvSpPr>
          <p:cNvPr id="4" name="Tijdelijke aanduiding voor tekst 3">
            <a:extLst>
              <a:ext uri="{FF2B5EF4-FFF2-40B4-BE49-F238E27FC236}">
                <a16:creationId xmlns:a16="http://schemas.microsoft.com/office/drawing/2014/main" id="{073E3B67-4BF0-4B71-BDFE-61E1FB4156B0}"/>
              </a:ext>
            </a:extLst>
          </p:cNvPr>
          <p:cNvSpPr>
            <a:spLocks noGrp="1"/>
          </p:cNvSpPr>
          <p:nvPr>
            <p:ph type="body" sz="quarter" idx="12"/>
          </p:nvPr>
        </p:nvSpPr>
        <p:spPr>
          <a:xfrm>
            <a:off x="1794932" y="2669977"/>
            <a:ext cx="9856381" cy="2215991"/>
          </a:xfrm>
        </p:spPr>
        <p:txBody>
          <a:bodyPr/>
          <a:lstStyle/>
          <a:p>
            <a:r>
              <a:rPr lang="nl-NL" sz="2800" b="0" dirty="0" smtClean="0"/>
              <a:t>Plan van Aanpak omgevingsplan Hengelo  </a:t>
            </a:r>
            <a:endParaRPr lang="nl-NL" sz="2800" b="0" dirty="0" smtClean="0"/>
          </a:p>
          <a:p>
            <a:endParaRPr lang="nl-NL" sz="2800" b="0" dirty="0" smtClean="0"/>
          </a:p>
          <a:p>
            <a:r>
              <a:rPr lang="nl-NL" sz="4400" dirty="0" smtClean="0"/>
              <a:t>Inhoudelijke uitgangspunten voor het omgevingsplan  </a:t>
            </a:r>
            <a:endParaRPr lang="nl-NL" sz="4400" dirty="0"/>
          </a:p>
        </p:txBody>
      </p:sp>
    </p:spTree>
    <p:extLst>
      <p:ext uri="{BB962C8B-B14F-4D97-AF65-F5344CB8AC3E}">
        <p14:creationId xmlns:p14="http://schemas.microsoft.com/office/powerpoint/2010/main" val="141947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A0CFE-0CC4-442C-A501-C48C007FF96F}"/>
              </a:ext>
            </a:extLst>
          </p:cNvPr>
          <p:cNvSpPr>
            <a:spLocks noGrp="1"/>
          </p:cNvSpPr>
          <p:nvPr>
            <p:ph type="title"/>
          </p:nvPr>
        </p:nvSpPr>
        <p:spPr>
          <a:xfrm>
            <a:off x="838200" y="583701"/>
            <a:ext cx="10515600" cy="387798"/>
          </a:xfrm>
        </p:spPr>
        <p:txBody>
          <a:bodyPr/>
          <a:lstStyle/>
          <a:p>
            <a:r>
              <a:rPr lang="nl-NL" sz="2800" dirty="0" smtClean="0"/>
              <a:t>Politieke Markt </a:t>
            </a:r>
            <a:endParaRPr lang="nl-NL" dirty="0"/>
          </a:p>
        </p:txBody>
      </p:sp>
      <p:sp>
        <p:nvSpPr>
          <p:cNvPr id="3" name="Tijdelijke aanduiding voor inhoud 2">
            <a:extLst>
              <a:ext uri="{FF2B5EF4-FFF2-40B4-BE49-F238E27FC236}">
                <a16:creationId xmlns:a16="http://schemas.microsoft.com/office/drawing/2014/main" id="{1E9F163B-6A2F-4E92-BF07-3A3F40032BEA}"/>
              </a:ext>
            </a:extLst>
          </p:cNvPr>
          <p:cNvSpPr>
            <a:spLocks noGrp="1"/>
          </p:cNvSpPr>
          <p:nvPr>
            <p:ph idx="1"/>
          </p:nvPr>
        </p:nvSpPr>
        <p:spPr>
          <a:xfrm>
            <a:off x="838200" y="1454400"/>
            <a:ext cx="10308336" cy="5071574"/>
          </a:xfrm>
        </p:spPr>
        <p:txBody>
          <a:bodyPr tIns="0" bIns="0">
            <a:normAutofit/>
          </a:bodyPr>
          <a:lstStyle/>
          <a:p>
            <a:r>
              <a:rPr lang="nl-NL" sz="1800" dirty="0" smtClean="0"/>
              <a:t>Aan de raad wordt voorgesteld: </a:t>
            </a:r>
          </a:p>
          <a:p>
            <a:pPr lvl="1"/>
            <a:r>
              <a:rPr lang="nl-NL" sz="1600" dirty="0" smtClean="0"/>
              <a:t>In </a:t>
            </a:r>
            <a:r>
              <a:rPr lang="nl-NL" sz="1600" dirty="0"/>
              <a:t>te stemmen met de inhoudelijke uitgangspunten voor het </a:t>
            </a:r>
            <a:r>
              <a:rPr lang="nl-NL" sz="1600" dirty="0" smtClean="0"/>
              <a:t>omgevingsplan</a:t>
            </a:r>
            <a:r>
              <a:rPr lang="nl-NL" sz="1600" dirty="0"/>
              <a:t> </a:t>
            </a:r>
            <a:r>
              <a:rPr lang="nl-NL" sz="1600" dirty="0" smtClean="0"/>
              <a:t>(3249718)</a:t>
            </a:r>
            <a:endParaRPr lang="nl-NL" sz="1600" dirty="0"/>
          </a:p>
          <a:p>
            <a:pPr lvl="1"/>
            <a:endParaRPr lang="nl-NL" sz="1600" dirty="0"/>
          </a:p>
          <a:p>
            <a:r>
              <a:rPr lang="nl-NL" sz="1800" dirty="0" smtClean="0"/>
              <a:t>Plan van Aanpak omgevingsplan Hengelo </a:t>
            </a:r>
          </a:p>
          <a:p>
            <a:pPr lvl="1"/>
            <a:r>
              <a:rPr lang="nl-NL" sz="1600" dirty="0" smtClean="0"/>
              <a:t>Volwaardig </a:t>
            </a:r>
            <a:r>
              <a:rPr lang="nl-NL" sz="1600" dirty="0"/>
              <a:t>omgevingsplan voor 2030 </a:t>
            </a:r>
          </a:p>
          <a:p>
            <a:pPr lvl="1"/>
            <a:r>
              <a:rPr lang="nl-NL" sz="1600" dirty="0" smtClean="0"/>
              <a:t>Opdracht </a:t>
            </a:r>
            <a:r>
              <a:rPr lang="nl-NL" sz="1600" dirty="0"/>
              <a:t>uit Omgevingswet voor alle gemeenten </a:t>
            </a:r>
          </a:p>
          <a:p>
            <a:pPr lvl="1"/>
            <a:r>
              <a:rPr lang="nl-NL" sz="1600" dirty="0" smtClean="0"/>
              <a:t>Beschrijft hoe we het tijdelijk omgevingsplan omzetten en geeft uitgangspunten hiervoor </a:t>
            </a:r>
          </a:p>
          <a:p>
            <a:endParaRPr lang="nl-NL" sz="1800" dirty="0"/>
          </a:p>
          <a:p>
            <a:r>
              <a:rPr lang="nl-NL" sz="1800" dirty="0" smtClean="0"/>
              <a:t>Korte toelichting op de ontwikkeling van het omgevingsplan </a:t>
            </a:r>
          </a:p>
          <a:p>
            <a:endParaRPr lang="nl-NL" sz="1800" dirty="0" smtClean="0"/>
          </a:p>
          <a:p>
            <a:r>
              <a:rPr lang="nl-NL" sz="1800" dirty="0" smtClean="0"/>
              <a:t>Inhoudelijke uitgangspunten voor het omgevingsplan </a:t>
            </a:r>
          </a:p>
          <a:p>
            <a:endParaRPr lang="nl-NL" sz="1800" dirty="0" smtClean="0"/>
          </a:p>
        </p:txBody>
      </p:sp>
    </p:spTree>
    <p:extLst>
      <p:ext uri="{BB962C8B-B14F-4D97-AF65-F5344CB8AC3E}">
        <p14:creationId xmlns:p14="http://schemas.microsoft.com/office/powerpoint/2010/main" val="380032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83701"/>
            <a:ext cx="10515600" cy="387798"/>
          </a:xfrm>
        </p:spPr>
        <p:txBody>
          <a:bodyPr/>
          <a:lstStyle/>
          <a:p>
            <a:r>
              <a:rPr lang="nl-NL" sz="2800" dirty="0" smtClean="0"/>
              <a:t>Instrumenten Omgevingswet voor gemeenten</a:t>
            </a:r>
            <a:endParaRPr lang="nl-NL" sz="28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316425550"/>
              </p:ext>
            </p:extLst>
          </p:nvPr>
        </p:nvGraphicFramePr>
        <p:xfrm>
          <a:off x="838200" y="1454149"/>
          <a:ext cx="10408920" cy="3091217"/>
        </p:xfrm>
        <a:graphic>
          <a:graphicData uri="http://schemas.openxmlformats.org/drawingml/2006/table">
            <a:tbl>
              <a:tblPr firstRow="1" bandRow="1">
                <a:tableStyleId>{5C22544A-7EE6-4342-B048-85BDC9FD1C3A}</a:tableStyleId>
              </a:tblPr>
              <a:tblGrid>
                <a:gridCol w="2584308">
                  <a:extLst>
                    <a:ext uri="{9D8B030D-6E8A-4147-A177-3AD203B41FA5}">
                      <a16:colId xmlns:a16="http://schemas.microsoft.com/office/drawing/2014/main" val="1317535190"/>
                    </a:ext>
                  </a:extLst>
                </a:gridCol>
                <a:gridCol w="7824612">
                  <a:extLst>
                    <a:ext uri="{9D8B030D-6E8A-4147-A177-3AD203B41FA5}">
                      <a16:colId xmlns:a16="http://schemas.microsoft.com/office/drawing/2014/main" val="2040774011"/>
                    </a:ext>
                  </a:extLst>
                </a:gridCol>
              </a:tblGrid>
              <a:tr h="519433">
                <a:tc>
                  <a:txBody>
                    <a:bodyPr/>
                    <a:lstStyle/>
                    <a:p>
                      <a:pPr algn="l"/>
                      <a:r>
                        <a:rPr lang="nl-NL" dirty="0" smtClean="0"/>
                        <a:t>Instrument </a:t>
                      </a:r>
                      <a:endParaRPr lang="nl-NL" dirty="0"/>
                    </a:p>
                  </a:txBody>
                  <a:tcPr anchor="ctr"/>
                </a:tc>
                <a:tc>
                  <a:txBody>
                    <a:bodyPr/>
                    <a:lstStyle/>
                    <a:p>
                      <a:pPr algn="l"/>
                      <a:r>
                        <a:rPr lang="nl-NL" dirty="0" smtClean="0"/>
                        <a:t>Wat is het </a:t>
                      </a:r>
                      <a:endParaRPr lang="nl-NL" dirty="0"/>
                    </a:p>
                  </a:txBody>
                  <a:tcPr anchor="ctr"/>
                </a:tc>
                <a:extLst>
                  <a:ext uri="{0D108BD9-81ED-4DB2-BD59-A6C34878D82A}">
                    <a16:rowId xmlns:a16="http://schemas.microsoft.com/office/drawing/2014/main" val="3181006916"/>
                  </a:ext>
                </a:extLst>
              </a:tr>
              <a:tr h="519433">
                <a:tc>
                  <a:txBody>
                    <a:bodyPr/>
                    <a:lstStyle/>
                    <a:p>
                      <a:pPr algn="l"/>
                      <a:r>
                        <a:rPr lang="nl-NL" dirty="0" smtClean="0"/>
                        <a:t>Omgevingsvisie </a:t>
                      </a:r>
                      <a:endParaRPr lang="nl-NL" dirty="0"/>
                    </a:p>
                  </a:txBody>
                  <a:tcPr anchor="ctr"/>
                </a:tc>
                <a:tc>
                  <a:txBody>
                    <a:bodyPr/>
                    <a:lstStyle/>
                    <a:p>
                      <a:pPr algn="l"/>
                      <a:r>
                        <a:rPr lang="nl-NL" dirty="0" smtClean="0"/>
                        <a:t>Strategische,</a:t>
                      </a:r>
                      <a:r>
                        <a:rPr lang="nl-NL" baseline="0" dirty="0" smtClean="0"/>
                        <a:t> integrale langetermijnvisie op de fysieke leefomgeving </a:t>
                      </a:r>
                      <a:endParaRPr lang="nl-NL" dirty="0"/>
                    </a:p>
                  </a:txBody>
                  <a:tcPr anchor="ctr"/>
                </a:tc>
                <a:extLst>
                  <a:ext uri="{0D108BD9-81ED-4DB2-BD59-A6C34878D82A}">
                    <a16:rowId xmlns:a16="http://schemas.microsoft.com/office/drawing/2014/main" val="1063024009"/>
                  </a:ext>
                </a:extLst>
              </a:tr>
              <a:tr h="896555">
                <a:tc>
                  <a:txBody>
                    <a:bodyPr/>
                    <a:lstStyle/>
                    <a:p>
                      <a:pPr algn="l"/>
                      <a:r>
                        <a:rPr lang="nl-NL" dirty="0" smtClean="0"/>
                        <a:t>Omgevingsprogramma</a:t>
                      </a:r>
                      <a:r>
                        <a:rPr lang="nl-NL" baseline="0" dirty="0" smtClean="0"/>
                        <a:t> </a:t>
                      </a:r>
                      <a:endParaRPr lang="nl-NL" dirty="0"/>
                    </a:p>
                  </a:txBody>
                  <a:tcPr anchor="ctr"/>
                </a:tc>
                <a:tc>
                  <a:txBody>
                    <a:bodyPr/>
                    <a:lstStyle/>
                    <a:p>
                      <a:pPr algn="l"/>
                      <a:r>
                        <a:rPr lang="nl-NL" dirty="0" smtClean="0"/>
                        <a:t>Pakket maatregelen om doel(en) uit de omgevingsvisie te realiseren </a:t>
                      </a:r>
                    </a:p>
                    <a:p>
                      <a:pPr algn="l"/>
                      <a:r>
                        <a:rPr lang="nl-NL" dirty="0" smtClean="0"/>
                        <a:t>Zelfbindend, vormvrij beleidsinstrument</a:t>
                      </a:r>
                      <a:r>
                        <a:rPr lang="nl-NL" baseline="0" dirty="0" smtClean="0"/>
                        <a:t> </a:t>
                      </a:r>
                      <a:endParaRPr lang="nl-NL" dirty="0"/>
                    </a:p>
                  </a:txBody>
                  <a:tcPr anchor="ctr"/>
                </a:tc>
                <a:extLst>
                  <a:ext uri="{0D108BD9-81ED-4DB2-BD59-A6C34878D82A}">
                    <a16:rowId xmlns:a16="http://schemas.microsoft.com/office/drawing/2014/main" val="1875933535"/>
                  </a:ext>
                </a:extLst>
              </a:tr>
              <a:tr h="636363">
                <a:tc>
                  <a:txBody>
                    <a:bodyPr/>
                    <a:lstStyle/>
                    <a:p>
                      <a:pPr algn="l"/>
                      <a:r>
                        <a:rPr lang="nl-NL" b="1" dirty="0" smtClean="0"/>
                        <a:t>Omgevingsplan </a:t>
                      </a:r>
                      <a:endParaRPr lang="nl-NL" b="1" dirty="0"/>
                    </a:p>
                  </a:txBody>
                  <a:tcPr marT="90000" marB="90000" anchor="ctr"/>
                </a:tc>
                <a:tc>
                  <a:txBody>
                    <a:bodyPr/>
                    <a:lstStyle/>
                    <a:p>
                      <a:pPr algn="l"/>
                      <a:r>
                        <a:rPr lang="nl-NL" b="1" dirty="0" smtClean="0"/>
                        <a:t>Gemeentelijke regels</a:t>
                      </a:r>
                      <a:r>
                        <a:rPr lang="nl-NL" b="1" baseline="0" dirty="0" smtClean="0"/>
                        <a:t> voor de fysieke leefomgeving </a:t>
                      </a:r>
                      <a:endParaRPr lang="nl-NL" b="1" dirty="0"/>
                    </a:p>
                  </a:txBody>
                  <a:tcPr anchor="ctr"/>
                </a:tc>
                <a:extLst>
                  <a:ext uri="{0D108BD9-81ED-4DB2-BD59-A6C34878D82A}">
                    <a16:rowId xmlns:a16="http://schemas.microsoft.com/office/drawing/2014/main" val="2462047876"/>
                  </a:ext>
                </a:extLst>
              </a:tr>
              <a:tr h="519433">
                <a:tc>
                  <a:txBody>
                    <a:bodyPr/>
                    <a:lstStyle/>
                    <a:p>
                      <a:pPr algn="l"/>
                      <a:r>
                        <a:rPr lang="nl-NL" dirty="0" smtClean="0"/>
                        <a:t>Omgevingsvergunning </a:t>
                      </a:r>
                      <a:endParaRPr lang="nl-NL" dirty="0"/>
                    </a:p>
                  </a:txBody>
                  <a:tcPr anchor="ctr"/>
                </a:tc>
                <a:tc>
                  <a:txBody>
                    <a:bodyPr/>
                    <a:lstStyle/>
                    <a:p>
                      <a:pPr algn="l"/>
                      <a:r>
                        <a:rPr lang="nl-NL" dirty="0" smtClean="0"/>
                        <a:t>Besluit over een</a:t>
                      </a:r>
                      <a:r>
                        <a:rPr lang="nl-NL" baseline="0" dirty="0" smtClean="0"/>
                        <a:t> activiteit </a:t>
                      </a:r>
                      <a:endParaRPr lang="nl-NL" dirty="0"/>
                    </a:p>
                  </a:txBody>
                  <a:tcPr anchor="ctr"/>
                </a:tc>
                <a:extLst>
                  <a:ext uri="{0D108BD9-81ED-4DB2-BD59-A6C34878D82A}">
                    <a16:rowId xmlns:a16="http://schemas.microsoft.com/office/drawing/2014/main" val="1590325248"/>
                  </a:ext>
                </a:extLst>
              </a:tr>
            </a:tbl>
          </a:graphicData>
        </a:graphic>
      </p:graphicFrame>
    </p:spTree>
    <p:extLst>
      <p:ext uri="{BB962C8B-B14F-4D97-AF65-F5344CB8AC3E}">
        <p14:creationId xmlns:p14="http://schemas.microsoft.com/office/powerpoint/2010/main" val="727458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83701"/>
            <a:ext cx="10515600" cy="387798"/>
          </a:xfrm>
        </p:spPr>
        <p:txBody>
          <a:bodyPr/>
          <a:lstStyle/>
          <a:p>
            <a:r>
              <a:rPr lang="nl-NL" sz="2800" dirty="0" smtClean="0"/>
              <a:t>Instrumenten Omgevingswet voor gemeenten </a:t>
            </a:r>
            <a:endParaRPr lang="nl-NL" sz="2800" dirty="0"/>
          </a:p>
        </p:txBody>
      </p:sp>
      <p:pic>
        <p:nvPicPr>
          <p:cNvPr id="6" name="Afbeelding 5"/>
          <p:cNvPicPr>
            <a:picLocks noChangeAspect="1"/>
          </p:cNvPicPr>
          <p:nvPr/>
        </p:nvPicPr>
        <p:blipFill>
          <a:blip r:embed="rId3"/>
          <a:stretch>
            <a:fillRect/>
          </a:stretch>
        </p:blipFill>
        <p:spPr>
          <a:xfrm>
            <a:off x="2688040" y="1435395"/>
            <a:ext cx="6815919" cy="4901609"/>
          </a:xfrm>
          <a:prstGeom prst="rect">
            <a:avLst/>
          </a:prstGeom>
        </p:spPr>
      </p:pic>
    </p:spTree>
    <p:extLst>
      <p:ext uri="{BB962C8B-B14F-4D97-AF65-F5344CB8AC3E}">
        <p14:creationId xmlns:p14="http://schemas.microsoft.com/office/powerpoint/2010/main" val="362031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hoek 6"/>
          <p:cNvSpPr/>
          <p:nvPr/>
        </p:nvSpPr>
        <p:spPr>
          <a:xfrm>
            <a:off x="9921240" y="5322788"/>
            <a:ext cx="1911096"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3"/>
          <p:cNvSpPr>
            <a:spLocks noGrp="1"/>
          </p:cNvSpPr>
          <p:nvPr>
            <p:ph type="title"/>
          </p:nvPr>
        </p:nvSpPr>
        <p:spPr>
          <a:xfrm>
            <a:off x="838200" y="583701"/>
            <a:ext cx="10515600" cy="387798"/>
          </a:xfrm>
        </p:spPr>
        <p:txBody>
          <a:bodyPr/>
          <a:lstStyle/>
          <a:p>
            <a:r>
              <a:rPr lang="nl-NL" sz="2800" dirty="0" smtClean="0"/>
              <a:t>Implementatie Omgevingswet </a:t>
            </a:r>
            <a:endParaRPr lang="nl-NL" sz="2800" dirty="0"/>
          </a:p>
        </p:txBody>
      </p:sp>
      <p:grpSp>
        <p:nvGrpSpPr>
          <p:cNvPr id="49" name="Groep 48"/>
          <p:cNvGrpSpPr/>
          <p:nvPr/>
        </p:nvGrpSpPr>
        <p:grpSpPr>
          <a:xfrm>
            <a:off x="319764" y="1482887"/>
            <a:ext cx="11580895" cy="3317170"/>
            <a:chOff x="305552" y="1747007"/>
            <a:chExt cx="11580895" cy="3317170"/>
          </a:xfrm>
        </p:grpSpPr>
        <p:grpSp>
          <p:nvGrpSpPr>
            <p:cNvPr id="44" name="Groep 43"/>
            <p:cNvGrpSpPr/>
            <p:nvPr/>
          </p:nvGrpSpPr>
          <p:grpSpPr>
            <a:xfrm>
              <a:off x="2746536" y="1747007"/>
              <a:ext cx="1804416" cy="1415850"/>
              <a:chOff x="617220" y="1279576"/>
              <a:chExt cx="1804416" cy="1415850"/>
            </a:xfrm>
          </p:grpSpPr>
          <p:sp>
            <p:nvSpPr>
              <p:cNvPr id="33" name="Staande oorkonde 32"/>
              <p:cNvSpPr/>
              <p:nvPr/>
            </p:nvSpPr>
            <p:spPr>
              <a:xfrm>
                <a:off x="934593" y="1927736"/>
                <a:ext cx="591312" cy="393419"/>
              </a:xfrm>
              <a:prstGeom prst="verticalScroll">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nvGrpSpPr>
              <p:cNvPr id="30" name="Groep 29"/>
              <p:cNvGrpSpPr/>
              <p:nvPr/>
            </p:nvGrpSpPr>
            <p:grpSpPr>
              <a:xfrm>
                <a:off x="617220" y="1279576"/>
                <a:ext cx="1804416" cy="1415850"/>
                <a:chOff x="3011424" y="1338377"/>
                <a:chExt cx="1804416" cy="1415850"/>
              </a:xfrm>
              <a:solidFill>
                <a:schemeClr val="accent2">
                  <a:lumMod val="20000"/>
                  <a:lumOff val="80000"/>
                </a:schemeClr>
              </a:solidFill>
            </p:grpSpPr>
            <p:sp>
              <p:nvSpPr>
                <p:cNvPr id="28" name="Staande oorkonde 27"/>
                <p:cNvSpPr/>
                <p:nvPr/>
              </p:nvSpPr>
              <p:spPr>
                <a:xfrm>
                  <a:off x="3011424" y="1981459"/>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9" name="Staande oorkonde 18"/>
                <p:cNvSpPr/>
                <p:nvPr/>
              </p:nvSpPr>
              <p:spPr>
                <a:xfrm>
                  <a:off x="3194304" y="1590829"/>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0" name="Staande oorkonde 19"/>
                <p:cNvSpPr/>
                <p:nvPr/>
              </p:nvSpPr>
              <p:spPr>
                <a:xfrm>
                  <a:off x="3346704" y="1743229"/>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1" name="Staande oorkonde 20"/>
                <p:cNvSpPr/>
                <p:nvPr/>
              </p:nvSpPr>
              <p:spPr>
                <a:xfrm>
                  <a:off x="3544824" y="2289048"/>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2" name="Staande oorkonde 21"/>
                <p:cNvSpPr/>
                <p:nvPr/>
              </p:nvSpPr>
              <p:spPr>
                <a:xfrm>
                  <a:off x="3938016" y="1338377"/>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4" name="Staande oorkonde 23"/>
                <p:cNvSpPr/>
                <p:nvPr/>
              </p:nvSpPr>
              <p:spPr>
                <a:xfrm>
                  <a:off x="4224528" y="1644162"/>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5" name="Staande oorkonde 24"/>
                <p:cNvSpPr/>
                <p:nvPr/>
              </p:nvSpPr>
              <p:spPr>
                <a:xfrm>
                  <a:off x="4213860" y="2083612"/>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6" name="Staande oorkonde 25"/>
                <p:cNvSpPr/>
                <p:nvPr/>
              </p:nvSpPr>
              <p:spPr>
                <a:xfrm>
                  <a:off x="3288792" y="2210159"/>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7" name="Staande oorkonde 26"/>
                <p:cNvSpPr/>
                <p:nvPr/>
              </p:nvSpPr>
              <p:spPr>
                <a:xfrm>
                  <a:off x="4003548" y="2360808"/>
                  <a:ext cx="591312" cy="393419"/>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nvGrpSpPr>
                <p:cNvPr id="29" name="Groep 28"/>
                <p:cNvGrpSpPr/>
                <p:nvPr/>
              </p:nvGrpSpPr>
              <p:grpSpPr>
                <a:xfrm>
                  <a:off x="3391662" y="1388895"/>
                  <a:ext cx="1248156" cy="1076303"/>
                  <a:chOff x="838200" y="1755648"/>
                  <a:chExt cx="1248156" cy="1076303"/>
                </a:xfrm>
                <a:grpFill/>
              </p:grpSpPr>
              <p:sp>
                <p:nvSpPr>
                  <p:cNvPr id="17" name="Staande oorkonde 16"/>
                  <p:cNvSpPr/>
                  <p:nvPr/>
                </p:nvSpPr>
                <p:spPr>
                  <a:xfrm>
                    <a:off x="838200" y="1755648"/>
                    <a:ext cx="935736" cy="621792"/>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Wabo</a:t>
                    </a:r>
                    <a:endParaRPr lang="nl-NL" dirty="0">
                      <a:solidFill>
                        <a:schemeClr val="tx1"/>
                      </a:solidFill>
                    </a:endParaRPr>
                  </a:p>
                </p:txBody>
              </p:sp>
              <p:sp>
                <p:nvSpPr>
                  <p:cNvPr id="18" name="Staande oorkonde 17"/>
                  <p:cNvSpPr/>
                  <p:nvPr/>
                </p:nvSpPr>
                <p:spPr>
                  <a:xfrm>
                    <a:off x="1150620" y="2210159"/>
                    <a:ext cx="935736" cy="621792"/>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Wro</a:t>
                    </a:r>
                    <a:endParaRPr lang="nl-NL" dirty="0">
                      <a:solidFill>
                        <a:schemeClr val="tx1"/>
                      </a:solidFill>
                    </a:endParaRPr>
                  </a:p>
                </p:txBody>
              </p:sp>
            </p:grpSp>
          </p:grpSp>
        </p:grpSp>
        <p:sp>
          <p:nvSpPr>
            <p:cNvPr id="32" name="Staande oorkonde 31"/>
            <p:cNvSpPr/>
            <p:nvPr/>
          </p:nvSpPr>
          <p:spPr>
            <a:xfrm>
              <a:off x="7128244" y="1889159"/>
              <a:ext cx="2209800" cy="1072607"/>
            </a:xfrm>
            <a:prstGeom prst="verticalScrol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Omgevingswet</a:t>
              </a:r>
              <a:endParaRPr lang="nl-NL" dirty="0">
                <a:solidFill>
                  <a:schemeClr val="tx1"/>
                </a:solidFill>
              </a:endParaRPr>
            </a:p>
          </p:txBody>
        </p:sp>
        <p:sp>
          <p:nvSpPr>
            <p:cNvPr id="37" name="Rechthoek 36"/>
            <p:cNvSpPr/>
            <p:nvPr/>
          </p:nvSpPr>
          <p:spPr>
            <a:xfrm>
              <a:off x="515864" y="2546384"/>
              <a:ext cx="1494282" cy="76997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Structuurvisies </a:t>
              </a:r>
              <a:endParaRPr lang="nl-NL" sz="1600" dirty="0">
                <a:solidFill>
                  <a:schemeClr val="tx1"/>
                </a:solidFill>
              </a:endParaRPr>
            </a:p>
          </p:txBody>
        </p:sp>
        <p:sp>
          <p:nvSpPr>
            <p:cNvPr id="38" name="Rechthoek 37"/>
            <p:cNvSpPr/>
            <p:nvPr/>
          </p:nvSpPr>
          <p:spPr>
            <a:xfrm>
              <a:off x="305552" y="4294198"/>
              <a:ext cx="1494282" cy="76997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smtClean="0">
                  <a:solidFill>
                    <a:schemeClr val="tx1"/>
                  </a:solidFill>
                </a:rPr>
                <a:t>Bestemmings-plannen</a:t>
              </a:r>
              <a:r>
                <a:rPr lang="nl-NL" sz="1600" dirty="0" smtClean="0">
                  <a:solidFill>
                    <a:schemeClr val="tx1"/>
                  </a:solidFill>
                </a:rPr>
                <a:t> </a:t>
              </a:r>
              <a:endParaRPr lang="nl-NL" sz="1600" dirty="0">
                <a:solidFill>
                  <a:schemeClr val="tx1"/>
                </a:solidFill>
              </a:endParaRPr>
            </a:p>
          </p:txBody>
        </p:sp>
        <p:grpSp>
          <p:nvGrpSpPr>
            <p:cNvPr id="42" name="Groep 41"/>
            <p:cNvGrpSpPr/>
            <p:nvPr/>
          </p:nvGrpSpPr>
          <p:grpSpPr>
            <a:xfrm>
              <a:off x="9383002" y="2461118"/>
              <a:ext cx="2503445" cy="1946297"/>
              <a:chOff x="5055108" y="1542746"/>
              <a:chExt cx="2795567" cy="2129220"/>
            </a:xfrm>
          </p:grpSpPr>
          <p:sp>
            <p:nvSpPr>
              <p:cNvPr id="39" name="Rechthoek 38"/>
              <p:cNvSpPr/>
              <p:nvPr/>
            </p:nvSpPr>
            <p:spPr>
              <a:xfrm>
                <a:off x="5055108" y="1542746"/>
                <a:ext cx="1673352" cy="7699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Omgevingsvisie </a:t>
                </a:r>
                <a:endParaRPr lang="nl-NL" sz="1600" dirty="0">
                  <a:solidFill>
                    <a:schemeClr val="tx1"/>
                  </a:solidFill>
                </a:endParaRPr>
              </a:p>
            </p:txBody>
          </p:sp>
          <p:sp>
            <p:nvSpPr>
              <p:cNvPr id="40" name="Rechthoek 39"/>
              <p:cNvSpPr/>
              <p:nvPr/>
            </p:nvSpPr>
            <p:spPr>
              <a:xfrm>
                <a:off x="5542026" y="2203123"/>
                <a:ext cx="1673352" cy="7699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Omgevings-programma’s  </a:t>
                </a:r>
                <a:endParaRPr lang="nl-NL" sz="1600" dirty="0">
                  <a:solidFill>
                    <a:schemeClr val="tx1"/>
                  </a:solidFill>
                </a:endParaRPr>
              </a:p>
            </p:txBody>
          </p:sp>
          <p:sp>
            <p:nvSpPr>
              <p:cNvPr id="41" name="Rechthoek 40"/>
              <p:cNvSpPr/>
              <p:nvPr/>
            </p:nvSpPr>
            <p:spPr>
              <a:xfrm>
                <a:off x="6177323" y="2901987"/>
                <a:ext cx="1673352" cy="7699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Omgevingsplan</a:t>
                </a:r>
                <a:endParaRPr lang="nl-NL" sz="1600" dirty="0">
                  <a:solidFill>
                    <a:schemeClr val="tx1"/>
                  </a:solidFill>
                </a:endParaRPr>
              </a:p>
            </p:txBody>
          </p:sp>
        </p:grpSp>
        <p:sp>
          <p:nvSpPr>
            <p:cNvPr id="43" name="Rechthoek 42"/>
            <p:cNvSpPr/>
            <p:nvPr/>
          </p:nvSpPr>
          <p:spPr>
            <a:xfrm>
              <a:off x="996282" y="3420291"/>
              <a:ext cx="1494282" cy="76997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Beleidsnota’s </a:t>
              </a:r>
              <a:endParaRPr lang="nl-NL" sz="1600" dirty="0">
                <a:solidFill>
                  <a:schemeClr val="tx1"/>
                </a:solidFill>
              </a:endParaRPr>
            </a:p>
          </p:txBody>
        </p:sp>
        <p:grpSp>
          <p:nvGrpSpPr>
            <p:cNvPr id="48" name="Groep 47"/>
            <p:cNvGrpSpPr/>
            <p:nvPr/>
          </p:nvGrpSpPr>
          <p:grpSpPr>
            <a:xfrm>
              <a:off x="2778982" y="3342779"/>
              <a:ext cx="6604020" cy="1644174"/>
              <a:chOff x="2778982" y="3342779"/>
              <a:chExt cx="6604020" cy="1644174"/>
            </a:xfrm>
          </p:grpSpPr>
          <p:sp>
            <p:nvSpPr>
              <p:cNvPr id="11" name="Tekstvak 10"/>
              <p:cNvSpPr txBox="1"/>
              <p:nvPr/>
            </p:nvSpPr>
            <p:spPr>
              <a:xfrm>
                <a:off x="2778982" y="3342780"/>
                <a:ext cx="1526849" cy="769441"/>
              </a:xfrm>
              <a:prstGeom prst="rect">
                <a:avLst/>
              </a:prstGeom>
              <a:noFill/>
            </p:spPr>
            <p:txBody>
              <a:bodyPr wrap="none" rtlCol="0">
                <a:spAutoFit/>
              </a:bodyPr>
              <a:lstStyle/>
              <a:p>
                <a:r>
                  <a:rPr lang="nl-NL" sz="4400" b="1" dirty="0"/>
                  <a:t>v</a:t>
                </a:r>
                <a:r>
                  <a:rPr lang="nl-NL" sz="4400" b="1" dirty="0" smtClean="0"/>
                  <a:t>an </a:t>
                </a:r>
                <a:r>
                  <a:rPr lang="nl-NL" sz="4400" b="1" dirty="0" smtClean="0">
                    <a:solidFill>
                      <a:schemeClr val="accent2">
                        <a:lumMod val="75000"/>
                      </a:schemeClr>
                    </a:solidFill>
                  </a:rPr>
                  <a:t>‘A’</a:t>
                </a:r>
                <a:r>
                  <a:rPr lang="nl-NL" sz="4400" b="1" dirty="0" smtClean="0"/>
                  <a:t> </a:t>
                </a:r>
                <a:endParaRPr lang="nl-NL" sz="4400" b="1" dirty="0"/>
              </a:p>
            </p:txBody>
          </p:sp>
          <p:sp>
            <p:nvSpPr>
              <p:cNvPr id="12" name="Tekstvak 11"/>
              <p:cNvSpPr txBox="1"/>
              <p:nvPr/>
            </p:nvSpPr>
            <p:spPr>
              <a:xfrm>
                <a:off x="7464336" y="3342779"/>
                <a:ext cx="1618314" cy="769441"/>
              </a:xfrm>
              <a:prstGeom prst="rect">
                <a:avLst/>
              </a:prstGeom>
              <a:noFill/>
            </p:spPr>
            <p:txBody>
              <a:bodyPr wrap="none" rtlCol="0">
                <a:spAutoFit/>
              </a:bodyPr>
              <a:lstStyle/>
              <a:p>
                <a:r>
                  <a:rPr lang="nl-NL" sz="4400" b="1" dirty="0" smtClean="0"/>
                  <a:t>naar </a:t>
                </a:r>
                <a:r>
                  <a:rPr lang="nl-NL" sz="4400" b="1" dirty="0" smtClean="0">
                    <a:solidFill>
                      <a:srgbClr val="0C059D"/>
                    </a:solidFill>
                  </a:rPr>
                  <a:t>‘B’</a:t>
                </a:r>
                <a:endParaRPr lang="nl-NL" sz="4400" b="1" dirty="0">
                  <a:solidFill>
                    <a:srgbClr val="0C059D"/>
                  </a:solidFill>
                </a:endParaRPr>
              </a:p>
            </p:txBody>
          </p:sp>
          <p:sp>
            <p:nvSpPr>
              <p:cNvPr id="47" name="Punthaak 46"/>
              <p:cNvSpPr/>
              <p:nvPr/>
            </p:nvSpPr>
            <p:spPr>
              <a:xfrm>
                <a:off x="2778982" y="4090841"/>
                <a:ext cx="6604020" cy="896112"/>
              </a:xfrm>
              <a:prstGeom prst="chevron">
                <a:avLst/>
              </a:prstGeom>
              <a:gradFill>
                <a:gsLst>
                  <a:gs pos="3000">
                    <a:schemeClr val="accent2"/>
                  </a:gs>
                  <a:gs pos="88000">
                    <a:srgbClr val="0C059D"/>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b="1" dirty="0" smtClean="0">
                    <a:solidFill>
                      <a:schemeClr val="bg1"/>
                    </a:solidFill>
                  </a:rPr>
                  <a:t>op de manier van ‘B’</a:t>
                </a:r>
                <a:endParaRPr lang="nl-NL" sz="4400" b="1" dirty="0">
                  <a:solidFill>
                    <a:schemeClr val="bg1"/>
                  </a:solidFill>
                </a:endParaRPr>
              </a:p>
            </p:txBody>
          </p:sp>
        </p:grpSp>
      </p:grpSp>
      <p:sp>
        <p:nvSpPr>
          <p:cNvPr id="50" name="Tekstvak 49"/>
          <p:cNvSpPr txBox="1"/>
          <p:nvPr/>
        </p:nvSpPr>
        <p:spPr>
          <a:xfrm>
            <a:off x="3781461" y="5508040"/>
            <a:ext cx="4627484" cy="867289"/>
          </a:xfrm>
          <a:prstGeom prst="rect">
            <a:avLst/>
          </a:prstGeom>
          <a:noFill/>
        </p:spPr>
        <p:txBody>
          <a:bodyPr wrap="none" rtlCol="0">
            <a:spAutoFit/>
          </a:bodyPr>
          <a:lstStyle/>
          <a:p>
            <a:pPr marL="285750" indent="-285750" algn="ctr">
              <a:lnSpc>
                <a:spcPct val="150000"/>
              </a:lnSpc>
              <a:buFont typeface="Wingdings" panose="05000000000000000000" pitchFamily="2" charset="2"/>
              <a:buChar char="à"/>
            </a:pPr>
            <a:r>
              <a:rPr lang="nl-NL" dirty="0" smtClean="0">
                <a:latin typeface="Verdana" panose="020B0604030504040204" pitchFamily="34" charset="0"/>
                <a:ea typeface="Verdana" panose="020B0604030504040204" pitchFamily="34" charset="0"/>
              </a:rPr>
              <a:t>Werken aan nieuw instrumentarium</a:t>
            </a:r>
          </a:p>
          <a:p>
            <a:pPr marL="285750" indent="-285750" algn="ctr">
              <a:lnSpc>
                <a:spcPct val="150000"/>
              </a:lnSpc>
              <a:buFont typeface="Wingdings" panose="05000000000000000000" pitchFamily="2" charset="2"/>
              <a:buChar char="à"/>
            </a:pPr>
            <a:r>
              <a:rPr lang="nl-NL" dirty="0" smtClean="0">
                <a:latin typeface="Verdana" panose="020B0604030504040204" pitchFamily="34" charset="0"/>
                <a:ea typeface="Verdana" panose="020B0604030504040204" pitchFamily="34" charset="0"/>
              </a:rPr>
              <a:t>Correcte juridische borging </a:t>
            </a:r>
            <a:endParaRPr lang="nl-N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1446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19C82-25AF-4F1D-8100-EAE1298F5209}"/>
              </a:ext>
            </a:extLst>
          </p:cNvPr>
          <p:cNvSpPr>
            <a:spLocks noGrp="1"/>
          </p:cNvSpPr>
          <p:nvPr>
            <p:ph type="title"/>
          </p:nvPr>
        </p:nvSpPr>
        <p:spPr>
          <a:xfrm>
            <a:off x="838200" y="583701"/>
            <a:ext cx="10515600" cy="387798"/>
          </a:xfrm>
        </p:spPr>
        <p:txBody>
          <a:bodyPr/>
          <a:lstStyle/>
          <a:p>
            <a:r>
              <a:rPr lang="nl-NL" sz="2800" dirty="0" smtClean="0"/>
              <a:t>Plan van Aanpak omgevingsplan Hengelo </a:t>
            </a:r>
            <a:endParaRPr lang="nl-NL" sz="2800" dirty="0"/>
          </a:p>
        </p:txBody>
      </p:sp>
      <p:sp>
        <p:nvSpPr>
          <p:cNvPr id="5" name="Tijdelijke aanduiding voor inhoud 4"/>
          <p:cNvSpPr>
            <a:spLocks noGrp="1"/>
          </p:cNvSpPr>
          <p:nvPr>
            <p:ph idx="1"/>
          </p:nvPr>
        </p:nvSpPr>
        <p:spPr>
          <a:xfrm>
            <a:off x="838200" y="1454400"/>
            <a:ext cx="10935586" cy="5071574"/>
          </a:xfrm>
        </p:spPr>
        <p:txBody>
          <a:bodyPr>
            <a:normAutofit/>
          </a:bodyPr>
          <a:lstStyle/>
          <a:p>
            <a:r>
              <a:rPr lang="nl-NL" sz="1800" dirty="0" smtClean="0"/>
              <a:t>Stapsgewijs lerende aanpak en geleidelijk tempo </a:t>
            </a:r>
            <a:endParaRPr lang="nl-NL" sz="1800" dirty="0"/>
          </a:p>
          <a:p>
            <a:endParaRPr lang="nl-NL" sz="1800" dirty="0" smtClean="0"/>
          </a:p>
          <a:p>
            <a:endParaRPr lang="nl-NL" sz="1800" dirty="0" smtClean="0"/>
          </a:p>
          <a:p>
            <a:r>
              <a:rPr lang="nl-NL" sz="1800" dirty="0" smtClean="0">
                <a:solidFill>
                  <a:srgbClr val="BD9D58"/>
                </a:solidFill>
              </a:rPr>
              <a:t>Inhoudelijke uitgangspunten: </a:t>
            </a:r>
          </a:p>
          <a:p>
            <a:pPr marL="800100" lvl="1" indent="-342900">
              <a:buFont typeface="+mj-lt"/>
              <a:buAutoNum type="arabicPeriod"/>
            </a:pPr>
            <a:endParaRPr lang="nl-NL" sz="1200" dirty="0" smtClean="0">
              <a:solidFill>
                <a:srgbClr val="BD9D58"/>
              </a:solidFill>
            </a:endParaRPr>
          </a:p>
          <a:p>
            <a:pPr marL="800100" lvl="1" indent="-342900">
              <a:buFont typeface="+mj-lt"/>
              <a:buAutoNum type="arabicPeriod"/>
            </a:pPr>
            <a:r>
              <a:rPr lang="nl-NL" sz="1600" dirty="0" smtClean="0">
                <a:solidFill>
                  <a:srgbClr val="BD9D58"/>
                </a:solidFill>
              </a:rPr>
              <a:t>We </a:t>
            </a:r>
            <a:r>
              <a:rPr lang="nl-NL" sz="1600" dirty="0">
                <a:solidFill>
                  <a:srgbClr val="BD9D58"/>
                </a:solidFill>
              </a:rPr>
              <a:t>werken volgens ’Ja, mits’ in de grondhouding. Deze grondhouding wordt waar mogelijk vertaald in de regels van het omgevingsplan.</a:t>
            </a:r>
          </a:p>
          <a:p>
            <a:pPr marL="800100" lvl="1" indent="-342900">
              <a:buFont typeface="+mj-lt"/>
              <a:buAutoNum type="arabicPeriod"/>
            </a:pPr>
            <a:r>
              <a:rPr lang="nl-NL" sz="1600" dirty="0">
                <a:solidFill>
                  <a:srgbClr val="BD9D58"/>
                </a:solidFill>
              </a:rPr>
              <a:t>Er wordt gewerkt met algemene regels en waar nodig wordt er gewerkt met een vergunningplicht. Dit wordt op basis van de te reguleren activiteit bepaald. Er wordt gericht gebruik gemaakt van meldingsplichten.</a:t>
            </a:r>
          </a:p>
          <a:p>
            <a:pPr marL="800100" lvl="1" indent="-342900">
              <a:buFont typeface="+mj-lt"/>
              <a:buAutoNum type="arabicPeriod"/>
            </a:pPr>
            <a:r>
              <a:rPr lang="nl-NL" sz="1600" dirty="0">
                <a:solidFill>
                  <a:srgbClr val="BD9D58"/>
                </a:solidFill>
              </a:rPr>
              <a:t>Het werken met gesloten normen heeft de voorkeur.</a:t>
            </a:r>
          </a:p>
          <a:p>
            <a:pPr marL="800100" lvl="1" indent="-342900">
              <a:buFont typeface="+mj-lt"/>
              <a:buAutoNum type="arabicPeriod"/>
            </a:pPr>
            <a:r>
              <a:rPr lang="nl-NL" sz="1600" dirty="0">
                <a:solidFill>
                  <a:srgbClr val="BD9D58"/>
                </a:solidFill>
              </a:rPr>
              <a:t>We werken met specifieke zorgplichten als het in het concrete geval toegevoegde waarde heeft.</a:t>
            </a:r>
          </a:p>
          <a:p>
            <a:pPr marL="800100" lvl="1" indent="-342900">
              <a:buFont typeface="+mj-lt"/>
              <a:buAutoNum type="arabicPeriod"/>
            </a:pPr>
            <a:r>
              <a:rPr lang="nl-NL" sz="1600" dirty="0">
                <a:solidFill>
                  <a:srgbClr val="BD9D58"/>
                </a:solidFill>
              </a:rPr>
              <a:t>We werken zoveel mogelijk met doelvoorschriften.</a:t>
            </a:r>
          </a:p>
          <a:p>
            <a:pPr marL="800100" lvl="1" indent="-342900">
              <a:buFont typeface="+mj-lt"/>
              <a:buAutoNum type="arabicPeriod"/>
            </a:pPr>
            <a:r>
              <a:rPr lang="nl-NL" sz="1600" dirty="0">
                <a:solidFill>
                  <a:srgbClr val="BD9D58"/>
                </a:solidFill>
              </a:rPr>
              <a:t>Op basis van de ambities uit de omgevingsvisie wordt bepaald of er omgevingswaarden in het omgevingsplan worden opgenomen.</a:t>
            </a:r>
          </a:p>
          <a:p>
            <a:endParaRPr lang="nl-NL" sz="1800" dirty="0" smtClean="0"/>
          </a:p>
          <a:p>
            <a:endParaRPr lang="nl-NL" sz="1800" dirty="0"/>
          </a:p>
          <a:p>
            <a:endParaRPr lang="nl-NL" sz="1800" dirty="0" smtClean="0"/>
          </a:p>
          <a:p>
            <a:endParaRPr lang="nl-NL" sz="1800" dirty="0" smtClean="0"/>
          </a:p>
        </p:txBody>
      </p:sp>
      <p:pic>
        <p:nvPicPr>
          <p:cNvPr id="6" name="Afbeelding 5"/>
          <p:cNvPicPr>
            <a:picLocks noChangeAspect="1"/>
          </p:cNvPicPr>
          <p:nvPr/>
        </p:nvPicPr>
        <p:blipFill rotWithShape="1">
          <a:blip r:embed="rId3"/>
          <a:srcRect l="52404" t="50789" r="12226" b="15220"/>
          <a:stretch/>
        </p:blipFill>
        <p:spPr>
          <a:xfrm>
            <a:off x="9830094" y="976538"/>
            <a:ext cx="701500" cy="637183"/>
          </a:xfrm>
          <a:prstGeom prst="rect">
            <a:avLst/>
          </a:prstGeom>
        </p:spPr>
      </p:pic>
      <p:pic>
        <p:nvPicPr>
          <p:cNvPr id="7" name="Tijdelijke aanduiding voor inhoud 10"/>
          <p:cNvPicPr>
            <a:picLocks noChangeAspect="1"/>
          </p:cNvPicPr>
          <p:nvPr/>
        </p:nvPicPr>
        <p:blipFill>
          <a:blip r:embed="rId4"/>
          <a:stretch>
            <a:fillRect/>
          </a:stretch>
        </p:blipFill>
        <p:spPr>
          <a:xfrm rot="5400000">
            <a:off x="8143489" y="1051272"/>
            <a:ext cx="1337099" cy="1836873"/>
          </a:xfrm>
          <a:prstGeom prst="rect">
            <a:avLst/>
          </a:prstGeom>
        </p:spPr>
      </p:pic>
      <p:pic>
        <p:nvPicPr>
          <p:cNvPr id="8" name="Afbeelding 7"/>
          <p:cNvPicPr>
            <a:picLocks noChangeAspect="1"/>
          </p:cNvPicPr>
          <p:nvPr/>
        </p:nvPicPr>
        <p:blipFill rotWithShape="1">
          <a:blip r:embed="rId3"/>
          <a:srcRect l="10364" t="49682" r="48173" b="9090"/>
          <a:stretch/>
        </p:blipFill>
        <p:spPr>
          <a:xfrm>
            <a:off x="10177436" y="1797796"/>
            <a:ext cx="818082" cy="768829"/>
          </a:xfrm>
          <a:prstGeom prst="rect">
            <a:avLst/>
          </a:prstGeom>
        </p:spPr>
      </p:pic>
    </p:spTree>
    <p:extLst>
      <p:ext uri="{BB962C8B-B14F-4D97-AF65-F5344CB8AC3E}">
        <p14:creationId xmlns:p14="http://schemas.microsoft.com/office/powerpoint/2010/main" val="288195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5D705A3-A0F7-435B-9C2F-5DEE03C14DA7}"/>
              </a:ext>
            </a:extLst>
          </p:cNvPr>
          <p:cNvSpPr>
            <a:spLocks noGrp="1"/>
          </p:cNvSpPr>
          <p:nvPr>
            <p:ph type="body" sz="quarter" idx="10"/>
          </p:nvPr>
        </p:nvSpPr>
        <p:spPr>
          <a:xfrm>
            <a:off x="1152691" y="4357357"/>
            <a:ext cx="7235935" cy="861774"/>
          </a:xfrm>
        </p:spPr>
        <p:txBody>
          <a:bodyPr/>
          <a:lstStyle/>
          <a:p>
            <a:r>
              <a:rPr lang="nl-NL" sz="2800" dirty="0" smtClean="0"/>
              <a:t>Bedankt voor uw aandacht</a:t>
            </a:r>
          </a:p>
          <a:p>
            <a:r>
              <a:rPr lang="nl-NL" sz="2800" dirty="0" smtClean="0"/>
              <a:t>Heeft u vragen?</a:t>
            </a:r>
            <a:endParaRPr lang="nl-NL" sz="2800" dirty="0"/>
          </a:p>
        </p:txBody>
      </p:sp>
    </p:spTree>
    <p:extLst>
      <p:ext uri="{BB962C8B-B14F-4D97-AF65-F5344CB8AC3E}">
        <p14:creationId xmlns:p14="http://schemas.microsoft.com/office/powerpoint/2010/main" val="4190139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hoek 2"/>
          <p:cNvSpPr/>
          <p:nvPr/>
        </p:nvSpPr>
        <p:spPr>
          <a:xfrm>
            <a:off x="9892937" y="5582194"/>
            <a:ext cx="1828800" cy="923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3" name="Rechte verbindingslijn 42"/>
          <p:cNvCxnSpPr/>
          <p:nvPr/>
        </p:nvCxnSpPr>
        <p:spPr>
          <a:xfrm flipH="1" flipV="1">
            <a:off x="8374940" y="2506658"/>
            <a:ext cx="1" cy="3443087"/>
          </a:xfrm>
          <a:prstGeom prst="line">
            <a:avLst/>
          </a:prstGeom>
          <a:noFill/>
          <a:ln w="6350" cap="flat" cmpd="sng" algn="ctr">
            <a:solidFill>
              <a:srgbClr val="FFC000">
                <a:lumMod val="50000"/>
              </a:srgbClr>
            </a:solidFill>
            <a:prstDash val="solid"/>
            <a:miter lim="800000"/>
          </a:ln>
          <a:effectLst/>
        </p:spPr>
      </p:cxnSp>
      <p:cxnSp>
        <p:nvCxnSpPr>
          <p:cNvPr id="45" name="Rechte verbindingslijn 44"/>
          <p:cNvCxnSpPr/>
          <p:nvPr/>
        </p:nvCxnSpPr>
        <p:spPr>
          <a:xfrm flipH="1" flipV="1">
            <a:off x="9499942" y="2507209"/>
            <a:ext cx="1" cy="3443087"/>
          </a:xfrm>
          <a:prstGeom prst="line">
            <a:avLst/>
          </a:prstGeom>
          <a:noFill/>
          <a:ln w="6350" cap="flat" cmpd="sng" algn="ctr">
            <a:solidFill>
              <a:srgbClr val="FFC000">
                <a:lumMod val="50000"/>
              </a:srgbClr>
            </a:solidFill>
            <a:prstDash val="solid"/>
            <a:miter lim="800000"/>
          </a:ln>
          <a:effectLst/>
        </p:spPr>
      </p:cxnSp>
      <p:cxnSp>
        <p:nvCxnSpPr>
          <p:cNvPr id="46" name="Rechte verbindingslijn 45"/>
          <p:cNvCxnSpPr/>
          <p:nvPr/>
        </p:nvCxnSpPr>
        <p:spPr>
          <a:xfrm flipH="1" flipV="1">
            <a:off x="10534561" y="2522683"/>
            <a:ext cx="1" cy="3443087"/>
          </a:xfrm>
          <a:prstGeom prst="line">
            <a:avLst/>
          </a:prstGeom>
          <a:noFill/>
          <a:ln w="6350" cap="flat" cmpd="sng" algn="ctr">
            <a:solidFill>
              <a:srgbClr val="FFC000">
                <a:lumMod val="50000"/>
              </a:srgbClr>
            </a:solidFill>
            <a:prstDash val="solid"/>
            <a:miter lim="800000"/>
          </a:ln>
          <a:effectLst/>
        </p:spPr>
      </p:cxnSp>
      <p:cxnSp>
        <p:nvCxnSpPr>
          <p:cNvPr id="40" name="Rechte verbindingslijn 39"/>
          <p:cNvCxnSpPr>
            <a:stCxn id="34" idx="0"/>
          </p:cNvCxnSpPr>
          <p:nvPr/>
        </p:nvCxnSpPr>
        <p:spPr>
          <a:xfrm flipV="1">
            <a:off x="6930703" y="2506860"/>
            <a:ext cx="0" cy="2704496"/>
          </a:xfrm>
          <a:prstGeom prst="line">
            <a:avLst/>
          </a:prstGeom>
          <a:noFill/>
          <a:ln w="6350" cap="flat" cmpd="sng" algn="ctr">
            <a:solidFill>
              <a:srgbClr val="FFC000">
                <a:lumMod val="50000"/>
              </a:srgbClr>
            </a:solidFill>
            <a:prstDash val="solid"/>
            <a:miter lim="800000"/>
          </a:ln>
          <a:effectLst/>
        </p:spPr>
      </p:cxnSp>
      <p:cxnSp>
        <p:nvCxnSpPr>
          <p:cNvPr id="14" name="Rechte verbindingslijn 13"/>
          <p:cNvCxnSpPr/>
          <p:nvPr/>
        </p:nvCxnSpPr>
        <p:spPr>
          <a:xfrm flipV="1">
            <a:off x="2875001" y="2499240"/>
            <a:ext cx="5359" cy="315588"/>
          </a:xfrm>
          <a:prstGeom prst="line">
            <a:avLst/>
          </a:prstGeom>
          <a:noFill/>
          <a:ln w="6350" cap="flat" cmpd="sng" algn="ctr">
            <a:solidFill>
              <a:srgbClr val="FFC000">
                <a:lumMod val="50000"/>
              </a:srgbClr>
            </a:solidFill>
            <a:prstDash val="solid"/>
            <a:miter lim="800000"/>
          </a:ln>
          <a:effectLst/>
        </p:spPr>
      </p:cxnSp>
      <p:cxnSp>
        <p:nvCxnSpPr>
          <p:cNvPr id="23" name="Rechte verbindingslijn 22"/>
          <p:cNvCxnSpPr/>
          <p:nvPr/>
        </p:nvCxnSpPr>
        <p:spPr>
          <a:xfrm flipV="1">
            <a:off x="1618719" y="2499240"/>
            <a:ext cx="5359" cy="315588"/>
          </a:xfrm>
          <a:prstGeom prst="line">
            <a:avLst/>
          </a:prstGeom>
          <a:noFill/>
          <a:ln w="6350" cap="flat" cmpd="sng" algn="ctr">
            <a:solidFill>
              <a:srgbClr val="FFC000">
                <a:lumMod val="50000"/>
              </a:srgbClr>
            </a:solidFill>
            <a:prstDash val="solid"/>
            <a:miter lim="800000"/>
          </a:ln>
          <a:effectLst/>
        </p:spPr>
      </p:cxnSp>
      <p:cxnSp>
        <p:nvCxnSpPr>
          <p:cNvPr id="24" name="Rechte verbindingslijn 23"/>
          <p:cNvCxnSpPr>
            <a:stCxn id="21" idx="0"/>
          </p:cNvCxnSpPr>
          <p:nvPr/>
        </p:nvCxnSpPr>
        <p:spPr>
          <a:xfrm flipH="1" flipV="1">
            <a:off x="3820300" y="2499241"/>
            <a:ext cx="1100" cy="1523962"/>
          </a:xfrm>
          <a:prstGeom prst="line">
            <a:avLst/>
          </a:prstGeom>
          <a:noFill/>
          <a:ln w="6350" cap="flat" cmpd="sng" algn="ctr">
            <a:solidFill>
              <a:srgbClr val="FFC000">
                <a:lumMod val="50000"/>
              </a:srgbClr>
            </a:solidFill>
            <a:prstDash val="solid"/>
            <a:miter lim="800000"/>
          </a:ln>
          <a:effectLst/>
        </p:spPr>
      </p:cxnSp>
      <p:cxnSp>
        <p:nvCxnSpPr>
          <p:cNvPr id="25" name="Rechte verbindingslijn 24"/>
          <p:cNvCxnSpPr>
            <a:stCxn id="22" idx="0"/>
          </p:cNvCxnSpPr>
          <p:nvPr/>
        </p:nvCxnSpPr>
        <p:spPr>
          <a:xfrm flipH="1" flipV="1">
            <a:off x="4843211" y="2506860"/>
            <a:ext cx="3048" cy="1516342"/>
          </a:xfrm>
          <a:prstGeom prst="line">
            <a:avLst/>
          </a:prstGeom>
          <a:noFill/>
          <a:ln w="6350" cap="flat" cmpd="sng" algn="ctr">
            <a:solidFill>
              <a:srgbClr val="FFC000">
                <a:lumMod val="50000"/>
              </a:srgbClr>
            </a:solidFill>
            <a:prstDash val="solid"/>
            <a:miter lim="800000"/>
          </a:ln>
          <a:effectLst/>
        </p:spPr>
      </p:cxnSp>
      <p:sp>
        <p:nvSpPr>
          <p:cNvPr id="2" name="Titel 1"/>
          <p:cNvSpPr>
            <a:spLocks noGrp="1"/>
          </p:cNvSpPr>
          <p:nvPr>
            <p:ph type="title"/>
          </p:nvPr>
        </p:nvSpPr>
        <p:spPr>
          <a:xfrm>
            <a:off x="838200" y="583701"/>
            <a:ext cx="10515600" cy="387798"/>
          </a:xfrm>
        </p:spPr>
        <p:txBody>
          <a:bodyPr/>
          <a:lstStyle/>
          <a:p>
            <a:r>
              <a:rPr lang="nl-NL" sz="2800" dirty="0" smtClean="0"/>
              <a:t>Tijdlijn</a:t>
            </a:r>
            <a:endParaRPr lang="nl-NL" sz="2800" dirty="0"/>
          </a:p>
        </p:txBody>
      </p:sp>
      <p:sp>
        <p:nvSpPr>
          <p:cNvPr id="4" name="Vijfhoek 3"/>
          <p:cNvSpPr/>
          <p:nvPr/>
        </p:nvSpPr>
        <p:spPr>
          <a:xfrm>
            <a:off x="274320" y="1783315"/>
            <a:ext cx="1688944" cy="715925"/>
          </a:xfrm>
          <a:prstGeom prst="homePlate">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dirty="0" smtClean="0">
                <a:ln>
                  <a:noFill/>
                </a:ln>
                <a:solidFill>
                  <a:prstClr val="white"/>
                </a:solidFill>
                <a:effectLst/>
                <a:uLnTx/>
                <a:uFillTx/>
                <a:latin typeface="Calibri" panose="020F0502020204030204"/>
                <a:ea typeface="+mn-ea"/>
                <a:cs typeface="+mn-cs"/>
              </a:rPr>
              <a:t>Keuzes voorbereiden </a:t>
            </a:r>
          </a:p>
        </p:txBody>
      </p:sp>
      <p:sp>
        <p:nvSpPr>
          <p:cNvPr id="5" name="Punthaak 4"/>
          <p:cNvSpPr/>
          <p:nvPr/>
        </p:nvSpPr>
        <p:spPr>
          <a:xfrm>
            <a:off x="1668074" y="1783315"/>
            <a:ext cx="3086806" cy="715925"/>
          </a:xfrm>
          <a:prstGeom prst="chevron">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dirty="0" smtClean="0">
                <a:ln>
                  <a:noFill/>
                </a:ln>
                <a:solidFill>
                  <a:prstClr val="white"/>
                </a:solidFill>
                <a:effectLst/>
                <a:uLnTx/>
                <a:uFillTx/>
                <a:latin typeface="Calibri" panose="020F0502020204030204"/>
                <a:ea typeface="+mn-ea"/>
                <a:cs typeface="+mn-cs"/>
              </a:rPr>
              <a:t>Plan van aanpak</a:t>
            </a:r>
          </a:p>
        </p:txBody>
      </p:sp>
      <p:sp>
        <p:nvSpPr>
          <p:cNvPr id="6" name="Punthaak 5"/>
          <p:cNvSpPr/>
          <p:nvPr/>
        </p:nvSpPr>
        <p:spPr>
          <a:xfrm>
            <a:off x="6547104" y="1783316"/>
            <a:ext cx="5111496" cy="715924"/>
          </a:xfrm>
          <a:prstGeom prst="chevron">
            <a:avLst/>
          </a:prstGeom>
          <a:solidFill>
            <a:schemeClr val="accent1">
              <a:lumMod val="5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dirty="0" smtClean="0">
                <a:ln>
                  <a:noFill/>
                </a:ln>
                <a:solidFill>
                  <a:prstClr val="white"/>
                </a:solidFill>
                <a:effectLst/>
                <a:uLnTx/>
                <a:uFillTx/>
                <a:latin typeface="Calibri" panose="020F0502020204030204"/>
                <a:ea typeface="+mn-ea"/>
                <a:cs typeface="+mn-cs"/>
              </a:rPr>
              <a:t>Uitvoering plan van aanpak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dirty="0" smtClean="0">
                <a:ln>
                  <a:noFill/>
                </a:ln>
                <a:solidFill>
                  <a:prstClr val="white"/>
                </a:solidFill>
                <a:effectLst/>
                <a:uLnTx/>
                <a:uFillTx/>
                <a:latin typeface="Calibri" panose="020F0502020204030204"/>
                <a:ea typeface="+mn-ea"/>
                <a:cs typeface="+mn-cs"/>
              </a:rPr>
              <a:t>ontwikkelen omgevingsplan </a:t>
            </a:r>
          </a:p>
        </p:txBody>
      </p:sp>
      <p:sp>
        <p:nvSpPr>
          <p:cNvPr id="7" name="Rechthoek 6"/>
          <p:cNvSpPr/>
          <p:nvPr/>
        </p:nvSpPr>
        <p:spPr>
          <a:xfrm>
            <a:off x="1069497" y="2797906"/>
            <a:ext cx="1112003" cy="1134014"/>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rPr>
              <a:t>21-01-21</a:t>
            </a:r>
            <a:r>
              <a:rPr kumimoji="0" lang="nl-NL" sz="1600" b="0" i="0" u="none" strike="noStrike" kern="0" cap="none" spc="0" normalizeH="0" dirty="0" smtClean="0">
                <a:ln>
                  <a:noFill/>
                </a:ln>
                <a:solidFill>
                  <a:prstClr val="white"/>
                </a:solidFill>
                <a:effectLst/>
                <a:uLnTx/>
                <a:uFillTx/>
                <a:latin typeface="Calibri" panose="020F05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baseline="0" dirty="0" err="1" smtClean="0">
                <a:solidFill>
                  <a:prstClr val="white"/>
                </a:solidFill>
                <a:latin typeface="Calibri" panose="020F0502020204030204"/>
              </a:rPr>
              <a:t>Informatie-bijeenkomst</a:t>
            </a:r>
            <a:r>
              <a:rPr lang="nl-NL" sz="1600" kern="0" dirty="0">
                <a:solidFill>
                  <a:prstClr val="white"/>
                </a:solidFill>
                <a:latin typeface="Calibri" panose="020F0502020204030204"/>
              </a:rPr>
              <a:t> </a:t>
            </a:r>
            <a:r>
              <a:rPr lang="nl-NL" sz="1600" kern="0" dirty="0" smtClean="0">
                <a:solidFill>
                  <a:prstClr val="white"/>
                </a:solidFill>
                <a:latin typeface="Calibri" panose="020F0502020204030204"/>
              </a:rPr>
              <a:t>raad</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13" name="Rechthoek 12"/>
          <p:cNvSpPr/>
          <p:nvPr/>
        </p:nvSpPr>
        <p:spPr>
          <a:xfrm>
            <a:off x="2450592" y="2797906"/>
            <a:ext cx="859536" cy="1134013"/>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rPr>
              <a:t>27-09-21 </a:t>
            </a: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smtClean="0">
                <a:solidFill>
                  <a:prstClr val="white"/>
                </a:solidFill>
                <a:latin typeface="Calibri" panose="020F0502020204030204"/>
              </a:rPr>
              <a:t>Technisch Beraad </a:t>
            </a:r>
            <a:r>
              <a:rPr lang="nl-NL" sz="1600" kern="0" dirty="0" err="1" smtClean="0">
                <a:solidFill>
                  <a:prstClr val="white"/>
                </a:solidFill>
                <a:latin typeface="Calibri" panose="020F0502020204030204"/>
              </a:rPr>
              <a:t>PvA</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21" name="Rechthoek 20"/>
          <p:cNvSpPr/>
          <p:nvPr/>
        </p:nvSpPr>
        <p:spPr>
          <a:xfrm>
            <a:off x="3431365" y="4023203"/>
            <a:ext cx="780069" cy="1116148"/>
          </a:xfrm>
          <a:prstGeom prst="rect">
            <a:avLst/>
          </a:prstGeom>
          <a:solidFill>
            <a:schemeClr val="accent2"/>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smtClean="0">
                <a:solidFill>
                  <a:prstClr val="white"/>
                </a:solidFill>
                <a:latin typeface="Calibri" panose="020F0502020204030204"/>
              </a:rPr>
              <a:t>05-10-21</a:t>
            </a:r>
            <a:r>
              <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smtClean="0">
                <a:solidFill>
                  <a:prstClr val="white"/>
                </a:solidFill>
                <a:latin typeface="Calibri" panose="020F0502020204030204"/>
              </a:rPr>
              <a:t>Politieke Markt </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22" name="Rechthoek 21"/>
          <p:cNvSpPr/>
          <p:nvPr/>
        </p:nvSpPr>
        <p:spPr>
          <a:xfrm>
            <a:off x="4332671" y="4023202"/>
            <a:ext cx="1027176" cy="1116149"/>
          </a:xfrm>
          <a:prstGeom prst="rect">
            <a:avLst/>
          </a:prstGeom>
          <a:solidFill>
            <a:schemeClr val="accent2"/>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rPr>
              <a:t>12-10-21 </a:t>
            </a: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err="1" smtClean="0">
                <a:solidFill>
                  <a:prstClr val="white"/>
                </a:solidFill>
                <a:latin typeface="Calibri" panose="020F0502020204030204"/>
              </a:rPr>
              <a:t>Raads-vergadering</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26" name="Punthaak 25"/>
          <p:cNvSpPr/>
          <p:nvPr/>
        </p:nvSpPr>
        <p:spPr>
          <a:xfrm>
            <a:off x="4462400" y="1781589"/>
            <a:ext cx="2359024" cy="715925"/>
          </a:xfrm>
          <a:prstGeom prst="chevron">
            <a:avLst/>
          </a:prstGeom>
          <a:solidFill>
            <a:schemeClr val="accent1">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dirty="0" smtClean="0">
                <a:ln>
                  <a:noFill/>
                </a:ln>
                <a:solidFill>
                  <a:prstClr val="white"/>
                </a:solidFill>
                <a:effectLst/>
                <a:uLnTx/>
                <a:uFillTx/>
                <a:latin typeface="Calibri" panose="020F0502020204030204"/>
                <a:ea typeface="+mn-ea"/>
                <a:cs typeface="+mn-cs"/>
              </a:rPr>
              <a:t>Voorbereiding uitvoering </a:t>
            </a:r>
          </a:p>
        </p:txBody>
      </p:sp>
      <p:sp>
        <p:nvSpPr>
          <p:cNvPr id="27" name="Tekstvak 26"/>
          <p:cNvSpPr txBox="1"/>
          <p:nvPr/>
        </p:nvSpPr>
        <p:spPr>
          <a:xfrm>
            <a:off x="278221" y="1379280"/>
            <a:ext cx="1163555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tab pos="1079500" algn="l"/>
                <a:tab pos="5834063" algn="l"/>
                <a:tab pos="11028363" algn="l"/>
              </a:tabLst>
              <a:defRPr/>
            </a:pPr>
            <a:r>
              <a:rPr kumimoji="0" lang="nl-NL" sz="1600" b="0" i="0" u="none" strike="noStrike" kern="0" cap="none" spc="0" normalizeH="0" baseline="0" dirty="0" smtClean="0">
                <a:ln>
                  <a:noFill/>
                </a:ln>
                <a:solidFill>
                  <a:prstClr val="black">
                    <a:lumMod val="75000"/>
                    <a:lumOff val="25000"/>
                  </a:prstClr>
                </a:solidFill>
                <a:effectLst/>
                <a:uLnTx/>
                <a:uFillTx/>
              </a:rPr>
              <a:t>2020</a:t>
            </a:r>
            <a:r>
              <a:rPr kumimoji="0" lang="nl-NL" sz="1600" b="0" i="0" u="none" strike="noStrike" kern="0" cap="none" spc="0" normalizeH="0" dirty="0" smtClean="0">
                <a:ln>
                  <a:noFill/>
                </a:ln>
                <a:solidFill>
                  <a:prstClr val="black">
                    <a:lumMod val="75000"/>
                    <a:lumOff val="25000"/>
                  </a:prstClr>
                </a:solidFill>
                <a:effectLst/>
                <a:uLnTx/>
                <a:uFillTx/>
              </a:rPr>
              <a:t> 	</a:t>
            </a:r>
            <a:r>
              <a:rPr kumimoji="0" lang="nl-NL" sz="1600" b="0" i="0" u="none" strike="noStrike" kern="0" cap="none" spc="0" normalizeH="0" baseline="0" dirty="0" smtClean="0">
                <a:ln>
                  <a:noFill/>
                </a:ln>
                <a:solidFill>
                  <a:prstClr val="black">
                    <a:lumMod val="75000"/>
                    <a:lumOff val="25000"/>
                  </a:prstClr>
                </a:solidFill>
                <a:effectLst/>
                <a:uLnTx/>
                <a:uFillTx/>
              </a:rPr>
              <a:t>2021 	2022 	2030      </a:t>
            </a:r>
          </a:p>
        </p:txBody>
      </p:sp>
      <p:sp>
        <p:nvSpPr>
          <p:cNvPr id="31" name="Tekstvak 30"/>
          <p:cNvSpPr txBox="1"/>
          <p:nvPr/>
        </p:nvSpPr>
        <p:spPr>
          <a:xfrm>
            <a:off x="455179" y="4396610"/>
            <a:ext cx="2907847" cy="646331"/>
          </a:xfrm>
          <a:prstGeom prst="rect">
            <a:avLst/>
          </a:prstGeom>
          <a:noFill/>
        </p:spPr>
        <p:txBody>
          <a:bodyPr wrap="none" rtlCol="0">
            <a:spAutoFit/>
          </a:bodyPr>
          <a:lstStyle/>
          <a:p>
            <a:r>
              <a:rPr lang="nl-NL" dirty="0" smtClean="0"/>
              <a:t>Inhoudelijke uitgangspunten </a:t>
            </a:r>
          </a:p>
          <a:p>
            <a:r>
              <a:rPr lang="nl-NL" dirty="0" smtClean="0"/>
              <a:t>voor het omgevingsplan</a:t>
            </a:r>
            <a:endParaRPr lang="nl-NL" dirty="0"/>
          </a:p>
        </p:txBody>
      </p:sp>
      <p:sp>
        <p:nvSpPr>
          <p:cNvPr id="32" name="Tekstvak 31"/>
          <p:cNvSpPr txBox="1"/>
          <p:nvPr/>
        </p:nvSpPr>
        <p:spPr>
          <a:xfrm>
            <a:off x="455179" y="5368517"/>
            <a:ext cx="3706464" cy="369332"/>
          </a:xfrm>
          <a:prstGeom prst="rect">
            <a:avLst/>
          </a:prstGeom>
          <a:noFill/>
        </p:spPr>
        <p:txBody>
          <a:bodyPr wrap="none" rtlCol="0">
            <a:spAutoFit/>
          </a:bodyPr>
          <a:lstStyle/>
          <a:p>
            <a:r>
              <a:rPr lang="nl-NL" dirty="0" smtClean="0"/>
              <a:t>Werkplan ter informatie aan de raad  </a:t>
            </a:r>
            <a:endParaRPr lang="nl-NL" dirty="0"/>
          </a:p>
        </p:txBody>
      </p:sp>
      <p:sp>
        <p:nvSpPr>
          <p:cNvPr id="33" name="Tekstvak 32"/>
          <p:cNvSpPr txBox="1"/>
          <p:nvPr/>
        </p:nvSpPr>
        <p:spPr>
          <a:xfrm>
            <a:off x="455178" y="6211351"/>
            <a:ext cx="5372112" cy="369332"/>
          </a:xfrm>
          <a:prstGeom prst="rect">
            <a:avLst/>
          </a:prstGeom>
          <a:noFill/>
        </p:spPr>
        <p:txBody>
          <a:bodyPr wrap="none" rtlCol="0">
            <a:spAutoFit/>
          </a:bodyPr>
          <a:lstStyle/>
          <a:p>
            <a:r>
              <a:rPr lang="nl-NL" dirty="0" smtClean="0"/>
              <a:t>Volwaardig omgevingsplan ter vaststelling aan de raad  </a:t>
            </a:r>
            <a:endParaRPr lang="nl-NL" dirty="0"/>
          </a:p>
        </p:txBody>
      </p:sp>
      <p:sp>
        <p:nvSpPr>
          <p:cNvPr id="34" name="Rechthoek 33"/>
          <p:cNvSpPr/>
          <p:nvPr/>
        </p:nvSpPr>
        <p:spPr>
          <a:xfrm>
            <a:off x="6406895" y="5211356"/>
            <a:ext cx="1047615" cy="683653"/>
          </a:xfrm>
          <a:prstGeom prst="rect">
            <a:avLst/>
          </a:prstGeom>
          <a:solidFill>
            <a:schemeClr val="accent2">
              <a:lumMod val="75000"/>
            </a:schemeClr>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smtClean="0">
                <a:solidFill>
                  <a:prstClr val="white"/>
                </a:solidFill>
                <a:latin typeface="Calibri" panose="020F0502020204030204"/>
              </a:rPr>
              <a:t>Q1 22 </a:t>
            </a: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smtClean="0">
                <a:solidFill>
                  <a:prstClr val="white"/>
                </a:solidFill>
                <a:latin typeface="Calibri" panose="020F0502020204030204"/>
              </a:rPr>
              <a:t>Brief </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35" name="Rechthoek 34"/>
          <p:cNvSpPr/>
          <p:nvPr/>
        </p:nvSpPr>
        <p:spPr>
          <a:xfrm>
            <a:off x="7851133" y="5940601"/>
            <a:ext cx="1047615" cy="770146"/>
          </a:xfrm>
          <a:prstGeom prst="rect">
            <a:avLst/>
          </a:prstGeom>
          <a:solidFill>
            <a:schemeClr val="accent2">
              <a:lumMod val="50000"/>
            </a:schemeClr>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err="1" smtClean="0">
                <a:solidFill>
                  <a:prstClr val="white"/>
                </a:solidFill>
                <a:latin typeface="Calibri" panose="020F0502020204030204"/>
              </a:rPr>
              <a:t>Raads-voorstel</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36" name="Rechthoek 35"/>
          <p:cNvSpPr/>
          <p:nvPr/>
        </p:nvSpPr>
        <p:spPr>
          <a:xfrm>
            <a:off x="8976136" y="5940601"/>
            <a:ext cx="1047615" cy="770145"/>
          </a:xfrm>
          <a:prstGeom prst="rect">
            <a:avLst/>
          </a:prstGeom>
          <a:solidFill>
            <a:schemeClr val="accent2">
              <a:lumMod val="50000"/>
            </a:schemeClr>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err="1" smtClean="0">
                <a:solidFill>
                  <a:prstClr val="white"/>
                </a:solidFill>
                <a:latin typeface="Calibri" panose="020F0502020204030204"/>
              </a:rPr>
              <a:t>Raads-voorstel</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37" name="Rechthoek 36"/>
          <p:cNvSpPr/>
          <p:nvPr/>
        </p:nvSpPr>
        <p:spPr>
          <a:xfrm>
            <a:off x="10101139" y="5940601"/>
            <a:ext cx="1047615" cy="770144"/>
          </a:xfrm>
          <a:prstGeom prst="rect">
            <a:avLst/>
          </a:prstGeom>
          <a:solidFill>
            <a:schemeClr val="accent2">
              <a:lumMod val="50000"/>
            </a:schemeClr>
          </a:solidFill>
          <a:ln w="12700" cap="flat" cmpd="sng" algn="ctr">
            <a:solidFill>
              <a:srgbClr val="5B9BD5">
                <a:shade val="50000"/>
              </a:srgbClr>
            </a:solidFill>
            <a:prstDash val="solid"/>
            <a:miter lim="800000"/>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err="1" smtClean="0">
                <a:solidFill>
                  <a:prstClr val="white"/>
                </a:solidFill>
                <a:latin typeface="Calibri" panose="020F0502020204030204"/>
              </a:rPr>
              <a:t>Raads-voorstel</a:t>
            </a:r>
            <a:endParaRPr kumimoji="0" lang="nl-NL" sz="16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47" name="Rechthoek 46"/>
          <p:cNvSpPr/>
          <p:nvPr/>
        </p:nvSpPr>
        <p:spPr>
          <a:xfrm>
            <a:off x="11317224" y="1717834"/>
            <a:ext cx="559978" cy="1080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299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itelpag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ngelo_new.potx" id="{490FC3FC-DECC-4262-9DCA-1947351B0C22}" vid="{053FBB90-7F6F-4D7E-A23F-8F50515235E8}"/>
    </a:ext>
  </a:extLst>
</a:theme>
</file>

<file path=ppt/theme/theme2.xml><?xml version="1.0" encoding="utf-8"?>
<a:theme xmlns:a="http://schemas.openxmlformats.org/drawingml/2006/main" name="Body zonder gouden driehoe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ngelo_new.potx" id="{490FC3FC-DECC-4262-9DCA-1947351B0C22}" vid="{6C00B42C-1EE2-486F-906B-F8CBB25B3DD9}"/>
    </a:ext>
  </a:extLst>
</a:theme>
</file>

<file path=ppt/theme/theme3.xml><?xml version="1.0" encoding="utf-8"?>
<a:theme xmlns:a="http://schemas.openxmlformats.org/drawingml/2006/main" name="Body met gouden driehoe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ngelo_new.potx" id="{490FC3FC-DECC-4262-9DCA-1947351B0C22}" vid="{C8C17314-8FA1-4569-BF3C-3A7CD0429D81}"/>
    </a:ext>
  </a:extLst>
</a:theme>
</file>

<file path=ppt/theme/theme4.xml><?xml version="1.0" encoding="utf-8"?>
<a:theme xmlns:a="http://schemas.openxmlformats.org/drawingml/2006/main" name="Bedankt voor uw aandac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ngelo_new.potx" id="{490FC3FC-DECC-4262-9DCA-1947351B0C22}" vid="{2C7F2BDE-FCC5-4F73-8A4B-C73E72844233}"/>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Zaakstuk" ma:contentTypeID="0x0101000C027DCF91ACF243BBE72380D1996B1F010044C02558F6848748874A5874F54AB3C2" ma:contentTypeVersion="12" ma:contentTypeDescription="Een nieuw dossier document maken, die toegevoegd kan worden aan een dossier." ma:contentTypeScope="" ma:versionID="b84ffed0cc49154d3ad99ab180b161d7">
  <xsd:schema xmlns:xsd="http://www.w3.org/2001/XMLSchema" xmlns:xs="http://www.w3.org/2001/XMLSchema" xmlns:p="http://schemas.microsoft.com/office/2006/metadata/properties" xmlns:ns3="53e03589-35d4-4a45-a49d-0ea6bf1af4b3" xmlns:ns4="b8b32c70-2d3f-4420-917a-df696847722c" xmlns:ns5="a32a669a-32b9-441b-a66f-449fec5d2abe" xmlns:ns6="d10cd6cb-9711-40de-8da4-c1daa204fbb3" targetNamespace="http://schemas.microsoft.com/office/2006/metadata/properties" ma:root="true" ma:fieldsID="c9d75a749d3bbbec84148f1f1c76505d" ns3:_="" ns4:_="" ns5:_="" ns6:_="">
    <xsd:import namespace="53e03589-35d4-4a45-a49d-0ea6bf1af4b3"/>
    <xsd:import namespace="b8b32c70-2d3f-4420-917a-df696847722c"/>
    <xsd:import namespace="a32a669a-32b9-441b-a66f-449fec5d2abe"/>
    <xsd:import namespace="d10cd6cb-9711-40de-8da4-c1daa204fbb3"/>
    <xsd:element name="properties">
      <xsd:complexType>
        <xsd:sequence>
          <xsd:element name="documentManagement">
            <xsd:complexType>
              <xsd:all>
                <xsd:element ref="ns3:qnh_Integriteitskenmerk" minOccurs="0"/>
                <xsd:element ref="ns3:qnh_DocumentType" minOccurs="0"/>
                <xsd:element ref="ns3:qnh_ZaakNummer" minOccurs="0"/>
                <xsd:element ref="ns3:qnh_RegistratieNummer" minOccurs="0"/>
                <xsd:element ref="ns3:qnh_Vertrouwelijkheid" minOccurs="0"/>
                <xsd:element ref="ns3:qnh_Afdeling" minOccurs="0"/>
                <xsd:element ref="ns3:qnh_AfzenderAccountKvKnummer" minOccurs="0"/>
                <xsd:element ref="ns3:qnh_AfzenderAccountnaam" minOccurs="0"/>
                <xsd:element ref="ns3:qnh_AfzenderBurgerBSNnummer" minOccurs="0"/>
                <xsd:element ref="ns3:qnh_AfzenderBurgernaam" minOccurs="0"/>
                <xsd:element ref="ns3:qnh_AfzenderContactPersoonNaam" minOccurs="0"/>
                <xsd:element ref="ns3:qnh_AfzenderGebruikerNaam" minOccurs="0"/>
                <xsd:element ref="ns3:qnh_AfzenderHuisLetter" minOccurs="0"/>
                <xsd:element ref="ns3:qnh_AfzenderHuisnummer" minOccurs="0"/>
                <xsd:element ref="ns3:qnh_AfzenderNaam" minOccurs="0"/>
                <xsd:element ref="ns3:qnh_AfzenderNaamvrij" minOccurs="0"/>
                <xsd:element ref="ns3:qnh_AfzenderPostcode" minOccurs="0"/>
                <xsd:element ref="ns3:qnh_AfzenderRelatie" minOccurs="0"/>
                <xsd:element ref="ns3:qnh_AfzenderStraat" minOccurs="0"/>
                <xsd:element ref="ns3:qnh_AfzenderToevoeging" minOccurs="0"/>
                <xsd:element ref="ns3:qnh_AfzenderWoonplaats" minOccurs="0"/>
                <xsd:element ref="ns4:qnh_Agendastuk" minOccurs="0"/>
                <xsd:element ref="ns3:qnh_Communicatiekanaal" minOccurs="0"/>
                <xsd:element ref="ns5:qnh_DateInOut" minOccurs="0"/>
                <xsd:element ref="ns3:qnh_DatumOntvangstVerzonden" minOccurs="0"/>
                <xsd:element ref="ns3:qnh_FiatteurDomain" minOccurs="0"/>
                <xsd:element ref="ns3:qnh_Hoofdcategorie" minOccurs="0"/>
                <xsd:element ref="ns3:qnh_Kerndocument" minOccurs="0"/>
                <xsd:element ref="ns3:qnh_MedewerkerDomain" minOccurs="0"/>
                <xsd:element ref="ns6:qnh_Omschrijving" minOccurs="0"/>
                <xsd:element ref="ns3:qnh_Onderwerp" minOccurs="0"/>
                <xsd:element ref="ns3:qnh_OntvangerAccountKvKnummer" minOccurs="0"/>
                <xsd:element ref="ns3:qnh_OntvangerAccountnaam" minOccurs="0"/>
                <xsd:element ref="ns3:qnh_OntvangerBurgerBSNnummer" minOccurs="0"/>
                <xsd:element ref="ns3:qnh_OntvangerBurgernaam" minOccurs="0"/>
                <xsd:element ref="ns3:qnh_OntvangerContactPersoonNaam" minOccurs="0"/>
                <xsd:element ref="ns3:qnh_OntvangerGebruikerNaam" minOccurs="0"/>
                <xsd:element ref="ns3:qnh_OntvangerHuisLetter" minOccurs="0"/>
                <xsd:element ref="ns3:qnh_OntvangerHuisnummer" minOccurs="0"/>
                <xsd:element ref="ns3:qnh_OntvangerNaam" minOccurs="0"/>
                <xsd:element ref="ns3:qnh_OntvangerNaamvrij" minOccurs="0"/>
                <xsd:element ref="ns3:qnh_OntvangerPostcode" minOccurs="0"/>
                <xsd:element ref="ns3:qnh_OntvangerRelatie" minOccurs="0"/>
                <xsd:element ref="ns3:qnh_OntvangerStraat" minOccurs="0"/>
                <xsd:element ref="ns3:qnh_OntvangerToevoeging" minOccurs="0"/>
                <xsd:element ref="ns3:qnh_OntvangerWoonplaats" minOccurs="0"/>
                <xsd:element ref="ns3:qnh_Berichtstatus" minOccurs="0"/>
                <xsd:element ref="ns3:qnh_Registratiedatum" minOccurs="0"/>
                <xsd:element ref="ns3:qnh_Richting" minOccurs="0"/>
                <xsd:element ref="ns3:qnh_Soort" minOccurs="0"/>
                <xsd:element ref="ns3:qnh_Subcategorie" minOccurs="0"/>
                <xsd:element ref="ns3:qnh_Vertrouwelijk" minOccurs="0"/>
                <xsd:element ref="ns3:qnh_Verwerkt" minOccurs="0"/>
                <xsd:element ref="ns3:qnh_Documentdatum" minOccurs="0"/>
                <xsd:element ref="ns4:qnh_Ontvangstdatum" minOccurs="0"/>
                <xsd:element ref="ns4:qnh_Verzenddatum" minOccurs="0"/>
                <xsd:element ref="ns4:_dlc_DocId" minOccurs="0"/>
                <xsd:element ref="ns4:_dlc_DocIdUrl" minOccurs="0"/>
                <xsd:element ref="ns4:_dlc_DocIdPersistId" minOccurs="0"/>
                <xsd:element ref="ns4:Agendastu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03589-35d4-4a45-a49d-0ea6bf1af4b3" elementFormDefault="qualified">
    <xsd:import namespace="http://schemas.microsoft.com/office/2006/documentManagement/types"/>
    <xsd:import namespace="http://schemas.microsoft.com/office/infopath/2007/PartnerControls"/>
    <xsd:element name="qnh_Integriteitskenmerk" ma:index="2" nillable="true" ma:displayName="Integriteitskenmerk" ma:internalName="qnh_Integriteitskenmerk" ma:readOnly="false">
      <xsd:simpleType>
        <xsd:restriction base="dms:Text"/>
      </xsd:simpleType>
    </xsd:element>
    <xsd:element name="qnh_DocumentType" ma:index="3" nillable="true" ma:displayName="Documenttype" ma:internalName="qnh_DocumentType" ma:readOnly="false">
      <xsd:simpleType>
        <xsd:restriction base="dms:Text"/>
      </xsd:simpleType>
    </xsd:element>
    <xsd:element name="qnh_ZaakNummer" ma:index="4" nillable="true" ma:displayName="Zaaknummer" ma:indexed="true" ma:internalName="qnh_ZaakNummer" ma:readOnly="false">
      <xsd:simpleType>
        <xsd:restriction base="dms:Text"/>
      </xsd:simpleType>
    </xsd:element>
    <xsd:element name="qnh_RegistratieNummer" ma:index="5" nillable="true" ma:displayName="Berichtnummer" ma:indexed="true" ma:internalName="qnh_RegistratieNummer" ma:readOnly="false">
      <xsd:simpleType>
        <xsd:restriction base="dms:Text"/>
      </xsd:simpleType>
    </xsd:element>
    <xsd:element name="qnh_Vertrouwelijkheid" ma:index="6" nillable="true" ma:displayName="Vertrouwelijkheid" ma:default="Openbaar" ma:internalName="qnh_Vertrouwelijkheid" ma:readOnly="false">
      <xsd:simpleType>
        <xsd:restriction base="dms:Choice">
          <xsd:enumeration value="Openbaar"/>
          <xsd:enumeration value="Niet openbaar"/>
          <xsd:enumeration value="Vertrouwelijk"/>
        </xsd:restriction>
      </xsd:simpleType>
    </xsd:element>
    <xsd:element name="qnh_Afdeling" ma:index="7" nillable="true" ma:displayName="Afdeling" ma:internalName="qnh_Afdeling" ma:readOnly="false">
      <xsd:simpleType>
        <xsd:restriction base="dms:Text"/>
      </xsd:simpleType>
    </xsd:element>
    <xsd:element name="qnh_AfzenderAccountKvKnummer" ma:index="8" nillable="true" ma:displayName="Afzender Account KvK nummer" ma:internalName="qnh_AfzenderAccountKvKnummer" ma:readOnly="false">
      <xsd:simpleType>
        <xsd:restriction base="dms:Text"/>
      </xsd:simpleType>
    </xsd:element>
    <xsd:element name="qnh_AfzenderAccountnaam" ma:index="9" nillable="true" ma:displayName="Afzender Accountnaam" ma:internalName="qnh_AfzenderAccountnaam" ma:readOnly="false">
      <xsd:simpleType>
        <xsd:restriction base="dms:Text"/>
      </xsd:simpleType>
    </xsd:element>
    <xsd:element name="qnh_AfzenderBurgerBSNnummer" ma:index="10" nillable="true" ma:displayName="Afzender Burger Service Nummer" ma:internalName="qnh_AfzenderBurgerBSNnummer" ma:readOnly="false">
      <xsd:simpleType>
        <xsd:restriction base="dms:Text"/>
      </xsd:simpleType>
    </xsd:element>
    <xsd:element name="qnh_AfzenderBurgernaam" ma:index="11" nillable="true" ma:displayName="Afzender Burgernaam" ma:internalName="qnh_AfzenderBurgernaam" ma:readOnly="false">
      <xsd:simpleType>
        <xsd:restriction base="dms:Text"/>
      </xsd:simpleType>
    </xsd:element>
    <xsd:element name="qnh_AfzenderContactPersoonNaam" ma:index="12" nillable="true" ma:displayName="Afzender Contactpersoonnaam" ma:internalName="qnh_AfzenderContactPersoonNaam" ma:readOnly="false">
      <xsd:simpleType>
        <xsd:restriction base="dms:Text"/>
      </xsd:simpleType>
    </xsd:element>
    <xsd:element name="qnh_AfzenderGebruikerNaam" ma:index="13" nillable="true" ma:displayName="Afzender Gebruikernaam" ma:internalName="qnh_AfzenderGebruikerNaam" ma:readOnly="false">
      <xsd:simpleType>
        <xsd:restriction base="dms:Text"/>
      </xsd:simpleType>
    </xsd:element>
    <xsd:element name="qnh_AfzenderHuisLetter" ma:index="14" nillable="true" ma:displayName="Afzender Huisletter" ma:internalName="qnh_AfzenderHuisLetter" ma:readOnly="false">
      <xsd:simpleType>
        <xsd:restriction base="dms:Text"/>
      </xsd:simpleType>
    </xsd:element>
    <xsd:element name="qnh_AfzenderHuisnummer" ma:index="15" nillable="true" ma:displayName="Afzender Huisnummer" ma:internalName="qnh_AfzenderHuisnummer" ma:readOnly="false">
      <xsd:simpleType>
        <xsd:restriction base="dms:Text"/>
      </xsd:simpleType>
    </xsd:element>
    <xsd:element name="qnh_AfzenderNaam" ma:index="16" nillable="true" ma:displayName="Afzender Naam" ma:internalName="qnh_AfzenderNaam" ma:readOnly="false">
      <xsd:simpleType>
        <xsd:restriction base="dms:Text"/>
      </xsd:simpleType>
    </xsd:element>
    <xsd:element name="qnh_AfzenderNaamvrij" ma:index="17" nillable="true" ma:displayName="Afzender Naamvrij" ma:internalName="qnh_AfzenderNaamvrij" ma:readOnly="false">
      <xsd:simpleType>
        <xsd:restriction base="dms:Text"/>
      </xsd:simpleType>
    </xsd:element>
    <xsd:element name="qnh_AfzenderPostcode" ma:index="18" nillable="true" ma:displayName="Afzender Postcode" ma:internalName="qnh_AfzenderPostcode" ma:readOnly="false">
      <xsd:simpleType>
        <xsd:restriction base="dms:Text"/>
      </xsd:simpleType>
    </xsd:element>
    <xsd:element name="qnh_AfzenderRelatie" ma:index="19" nillable="true" ma:displayName="Afzender Relatie" ma:internalName="qnh_AfzenderRelatie" ma:readOnly="false">
      <xsd:simpleType>
        <xsd:restriction base="dms:Text"/>
      </xsd:simpleType>
    </xsd:element>
    <xsd:element name="qnh_AfzenderStraat" ma:index="20" nillable="true" ma:displayName="Afzender Straat" ma:internalName="qnh_AfzenderStraat" ma:readOnly="false">
      <xsd:simpleType>
        <xsd:restriction base="dms:Text"/>
      </xsd:simpleType>
    </xsd:element>
    <xsd:element name="qnh_AfzenderToevoeging" ma:index="21" nillable="true" ma:displayName="Afzender Toevoeging" ma:internalName="qnh_AfzenderToevoeging" ma:readOnly="false">
      <xsd:simpleType>
        <xsd:restriction base="dms:Text"/>
      </xsd:simpleType>
    </xsd:element>
    <xsd:element name="qnh_AfzenderWoonplaats" ma:index="22" nillable="true" ma:displayName="Afzender Woonplaats" ma:internalName="qnh_AfzenderWoonplaats" ma:readOnly="false">
      <xsd:simpleType>
        <xsd:restriction base="dms:Text"/>
      </xsd:simpleType>
    </xsd:element>
    <xsd:element name="qnh_Communicatiekanaal" ma:index="24" nillable="true" ma:displayName="Communicatiekanaal" ma:internalName="qnh_Communicatiekanaal" ma:readOnly="false">
      <xsd:simpleType>
        <xsd:restriction base="dms:Text"/>
      </xsd:simpleType>
    </xsd:element>
    <xsd:element name="qnh_DatumOntvangstVerzonden" ma:index="26" nillable="true" ma:displayName="Datum Ontvangst Verzonden" ma:internalName="qnh_DatumOntvangstVerzonden" ma:readOnly="false">
      <xsd:simpleType>
        <xsd:restriction base="dms:DateTime"/>
      </xsd:simpleType>
    </xsd:element>
    <xsd:element name="qnh_FiatteurDomain" ma:index="27" nillable="true" ma:displayName="FiatteurDomain" ma:internalName="qnh_FiatteurDomain">
      <xsd:simpleType>
        <xsd:restriction base="dms:Text"/>
      </xsd:simpleType>
    </xsd:element>
    <xsd:element name="qnh_Hoofdcategorie" ma:index="28" nillable="true" ma:displayName="Hoofdcategorie" ma:internalName="qnh_Hoofdcategorie" ma:readOnly="false">
      <xsd:simpleType>
        <xsd:restriction base="dms:Text"/>
      </xsd:simpleType>
    </xsd:element>
    <xsd:element name="qnh_Kerndocument" ma:index="29" nillable="true" ma:displayName="Kerndocument" ma:internalName="qnh_Kerndocument">
      <xsd:simpleType>
        <xsd:restriction base="dms:Text"/>
      </xsd:simpleType>
    </xsd:element>
    <xsd:element name="qnh_MedewerkerDomain" ma:index="30" nillable="true" ma:displayName="MedewerkerDomain" ma:internalName="qnh_MedewerkerDomain">
      <xsd:simpleType>
        <xsd:restriction base="dms:Text"/>
      </xsd:simpleType>
    </xsd:element>
    <xsd:element name="qnh_Onderwerp" ma:index="32" nillable="true" ma:displayName="Onderwerp" ma:internalName="qnh_Onderwerp" ma:readOnly="false">
      <xsd:simpleType>
        <xsd:restriction base="dms:Text"/>
      </xsd:simpleType>
    </xsd:element>
    <xsd:element name="qnh_OntvangerAccountKvKnummer" ma:index="33" nillable="true" ma:displayName="Ontvanger Account KvK nummer" ma:internalName="qnh_OntvangerAccountKvKnummer" ma:readOnly="false">
      <xsd:simpleType>
        <xsd:restriction base="dms:Text"/>
      </xsd:simpleType>
    </xsd:element>
    <xsd:element name="qnh_OntvangerAccountnaam" ma:index="34" nillable="true" ma:displayName="Ontvanger Accountnaam" ma:internalName="qnh_OntvangerAccountnaam" ma:readOnly="false">
      <xsd:simpleType>
        <xsd:restriction base="dms:Text"/>
      </xsd:simpleType>
    </xsd:element>
    <xsd:element name="qnh_OntvangerBurgerBSNnummer" ma:index="35" nillable="true" ma:displayName="Ontvanger Burger Service Nummer" ma:internalName="qnh_OntvangerBurgerBSNnummer" ma:readOnly="false">
      <xsd:simpleType>
        <xsd:restriction base="dms:Text"/>
      </xsd:simpleType>
    </xsd:element>
    <xsd:element name="qnh_OntvangerBurgernaam" ma:index="36" nillable="true" ma:displayName="Ontvanger Burgernaam" ma:internalName="qnh_OntvangerBurgernaam" ma:readOnly="false">
      <xsd:simpleType>
        <xsd:restriction base="dms:Text"/>
      </xsd:simpleType>
    </xsd:element>
    <xsd:element name="qnh_OntvangerContactPersoonNaam" ma:index="37" nillable="true" ma:displayName="Ontvanger Contactpersoonnaam" ma:internalName="qnh_OntvangerContactPersoonNaam" ma:readOnly="false">
      <xsd:simpleType>
        <xsd:restriction base="dms:Text"/>
      </xsd:simpleType>
    </xsd:element>
    <xsd:element name="qnh_OntvangerGebruikerNaam" ma:index="38" nillable="true" ma:displayName="Ontvanger Gebruikernaam" ma:internalName="qnh_OntvangerGebruikerNaam" ma:readOnly="false">
      <xsd:simpleType>
        <xsd:restriction base="dms:Text"/>
      </xsd:simpleType>
    </xsd:element>
    <xsd:element name="qnh_OntvangerHuisLetter" ma:index="39" nillable="true" ma:displayName="Ontvanger Huisletter" ma:internalName="qnh_OntvangerHuisLetter" ma:readOnly="false">
      <xsd:simpleType>
        <xsd:restriction base="dms:Text"/>
      </xsd:simpleType>
    </xsd:element>
    <xsd:element name="qnh_OntvangerHuisnummer" ma:index="40" nillable="true" ma:displayName="Ontvanger Huisnummer" ma:internalName="qnh_OntvangerHuisnummer" ma:readOnly="false">
      <xsd:simpleType>
        <xsd:restriction base="dms:Text"/>
      </xsd:simpleType>
    </xsd:element>
    <xsd:element name="qnh_OntvangerNaam" ma:index="41" nillable="true" ma:displayName="Ontvanger Naam" ma:internalName="qnh_OntvangerNaam" ma:readOnly="false">
      <xsd:simpleType>
        <xsd:restriction base="dms:Text"/>
      </xsd:simpleType>
    </xsd:element>
    <xsd:element name="qnh_OntvangerNaamvrij" ma:index="42" nillable="true" ma:displayName="Ontvanger Naamvrij" ma:internalName="qnh_OntvangerNaamvrij" ma:readOnly="false">
      <xsd:simpleType>
        <xsd:restriction base="dms:Text"/>
      </xsd:simpleType>
    </xsd:element>
    <xsd:element name="qnh_OntvangerPostcode" ma:index="43" nillable="true" ma:displayName="Ontvanger Postcode" ma:internalName="qnh_OntvangerPostcode" ma:readOnly="false">
      <xsd:simpleType>
        <xsd:restriction base="dms:Text"/>
      </xsd:simpleType>
    </xsd:element>
    <xsd:element name="qnh_OntvangerRelatie" ma:index="44" nillable="true" ma:displayName="Ontvanger Relatie" ma:internalName="qnh_OntvangerRelatie" ma:readOnly="false">
      <xsd:simpleType>
        <xsd:restriction base="dms:Text"/>
      </xsd:simpleType>
    </xsd:element>
    <xsd:element name="qnh_OntvangerStraat" ma:index="45" nillable="true" ma:displayName="Ontvanger Straat" ma:internalName="qnh_OntvangerStraat" ma:readOnly="false">
      <xsd:simpleType>
        <xsd:restriction base="dms:Text"/>
      </xsd:simpleType>
    </xsd:element>
    <xsd:element name="qnh_OntvangerToevoeging" ma:index="46" nillable="true" ma:displayName="Ontvanger Toevoeging" ma:internalName="qnh_OntvangerToevoeging" ma:readOnly="false">
      <xsd:simpleType>
        <xsd:restriction base="dms:Text"/>
      </xsd:simpleType>
    </xsd:element>
    <xsd:element name="qnh_OntvangerWoonplaats" ma:index="47" nillable="true" ma:displayName="Ontvanger Woonplaats" ma:internalName="qnh_OntvangerWoonplaats" ma:readOnly="false">
      <xsd:simpleType>
        <xsd:restriction base="dms:Text"/>
      </xsd:simpleType>
    </xsd:element>
    <xsd:element name="qnh_Berichtstatus" ma:index="48" nillable="true" ma:displayName="Registratie Status" ma:internalName="qnh_Berichtstatus" ma:readOnly="false">
      <xsd:simpleType>
        <xsd:restriction base="dms:Text"/>
      </xsd:simpleType>
    </xsd:element>
    <xsd:element name="qnh_Registratiedatum" ma:index="49" nillable="true" ma:displayName="Registratiedatum" ma:internalName="qnh_Registratiedatum" ma:readOnly="false">
      <xsd:simpleType>
        <xsd:restriction base="dms:DateTime"/>
      </xsd:simpleType>
    </xsd:element>
    <xsd:element name="qnh_Richting" ma:index="50" nillable="true" ma:displayName="Richting" ma:default="" ma:internalName="qnh_Richting" ma:readOnly="false">
      <xsd:simpleType>
        <xsd:restriction base="dms:Choice">
          <xsd:enumeration value=""/>
          <xsd:enumeration value="Inkomend"/>
          <xsd:enumeration value="Uitgaand"/>
          <xsd:enumeration value="Intern"/>
        </xsd:restriction>
      </xsd:simpleType>
    </xsd:element>
    <xsd:element name="qnh_Soort" ma:index="51" nillable="true" ma:displayName="Soort" ma:internalName="qnh_Soort" ma:readOnly="false">
      <xsd:simpleType>
        <xsd:restriction base="dms:Text"/>
      </xsd:simpleType>
    </xsd:element>
    <xsd:element name="qnh_Subcategorie" ma:index="52" nillable="true" ma:displayName="Subcategorie" ma:internalName="qnh_Subcategorie" ma:readOnly="false">
      <xsd:simpleType>
        <xsd:restriction base="dms:Text"/>
      </xsd:simpleType>
    </xsd:element>
    <xsd:element name="qnh_Vertrouwelijk" ma:index="53" nillable="true" ma:displayName="Vertrouwelijk" ma:internalName="qnh_Vertrouwelijk" ma:readOnly="false">
      <xsd:simpleType>
        <xsd:restriction base="dms:Text"/>
      </xsd:simpleType>
    </xsd:element>
    <xsd:element name="qnh_Verwerkt" ma:index="54" nillable="true" ma:displayName="Verwerkt" ma:internalName="qnh_Verwerkt" ma:readOnly="false">
      <xsd:simpleType>
        <xsd:restriction base="dms:Text"/>
      </xsd:simpleType>
    </xsd:element>
    <xsd:element name="qnh_Documentdatum" ma:index="55" nillable="true" ma:displayName="Documentdatum" ma:internalName="qnh_Documentdatu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8b32c70-2d3f-4420-917a-df696847722c" elementFormDefault="qualified">
    <xsd:import namespace="http://schemas.microsoft.com/office/2006/documentManagement/types"/>
    <xsd:import namespace="http://schemas.microsoft.com/office/infopath/2007/PartnerControls"/>
    <xsd:element name="qnh_Agendastuk" ma:index="23" nillable="true" ma:displayName="Agendastuk (oud)" ma:default="0" ma:internalName="qnh_Agendastuk">
      <xsd:simpleType>
        <xsd:restriction base="dms:Boolean"/>
      </xsd:simpleType>
    </xsd:element>
    <xsd:element name="qnh_Ontvangstdatum" ma:index="56" nillable="true" ma:displayName="Ontvangstdatum" ma:internalName="qnh_Ontvangstdatum">
      <xsd:simpleType>
        <xsd:restriction base="dms:Text">
          <xsd:maxLength value="255"/>
        </xsd:restriction>
      </xsd:simpleType>
    </xsd:element>
    <xsd:element name="qnh_Verzenddatum" ma:index="57" nillable="true" ma:displayName="Verzenddatum" ma:internalName="qnh_Verzenddatum">
      <xsd:simpleType>
        <xsd:restriction base="dms:Text">
          <xsd:maxLength value="255"/>
        </xsd:restriction>
      </xsd:simpleType>
    </xsd:element>
    <xsd:element name="_dlc_DocId" ma:index="63" nillable="true" ma:displayName="Waarde van de document-id" ma:description="De waarde van de document-id die aan dit item is toegewezen." ma:internalName="_dlc_DocId" ma:readOnly="true">
      <xsd:simpleType>
        <xsd:restriction base="dms:Text"/>
      </xsd:simpleType>
    </xsd:element>
    <xsd:element name="_dlc_DocIdUrl" ma:index="64"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5" nillable="true" ma:displayName="Id blijven behouden" ma:description="Id behouden tijdens toevoegen." ma:hidden="true" ma:internalName="_dlc_DocIdPersistId" ma:readOnly="true">
      <xsd:simpleType>
        <xsd:restriction base="dms:Boolean"/>
      </xsd:simpleType>
    </xsd:element>
    <xsd:element name="Agendastuk" ma:index="67" nillable="true" ma:displayName="Agendastuk" ma:default="0" ma:internalName="Agendastuk">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32a669a-32b9-441b-a66f-449fec5d2abe" elementFormDefault="qualified">
    <xsd:import namespace="http://schemas.microsoft.com/office/2006/documentManagement/types"/>
    <xsd:import namespace="http://schemas.microsoft.com/office/infopath/2007/PartnerControls"/>
    <xsd:element name="qnh_DateInOut" ma:index="25" nillable="true" ma:displayName="Datum In Uit" ma:internalName="qnh_DateInOu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10cd6cb-9711-40de-8da4-c1daa204fbb3" elementFormDefault="qualified">
    <xsd:import namespace="http://schemas.microsoft.com/office/2006/documentManagement/types"/>
    <xsd:import namespace="http://schemas.microsoft.com/office/infopath/2007/PartnerControls"/>
    <xsd:element name="qnh_Omschrijving" ma:index="31" nillable="true" ma:displayName="Omschrijving" ma:description="" ma:internalName="qnh_Omschrijving"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1" ma:displayName="Inhoudstype"/>
        <xsd:element ref="dc:title"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qnh_Richting xmlns="53e03589-35d4-4a45-a49d-0ea6bf1af4b3" xsi:nil="true"/>
    <qnh_AfzenderNaam xmlns="53e03589-35d4-4a45-a49d-0ea6bf1af4b3" xsi:nil="true"/>
    <qnh_AfzenderHuisnummer xmlns="53e03589-35d4-4a45-a49d-0ea6bf1af4b3" xsi:nil="true"/>
    <qnh_Subcategorie xmlns="53e03589-35d4-4a45-a49d-0ea6bf1af4b3" xsi:nil="true"/>
    <qnh_Soort xmlns="53e03589-35d4-4a45-a49d-0ea6bf1af4b3" xsi:nil="true"/>
    <qnh_OntvangerAccountnaam xmlns="53e03589-35d4-4a45-a49d-0ea6bf1af4b3" xsi:nil="true"/>
    <qnh_OntvangerRelatie xmlns="53e03589-35d4-4a45-a49d-0ea6bf1af4b3" xsi:nil="true"/>
    <qnh_RegistratieNummer xmlns="53e03589-35d4-4a45-a49d-0ea6bf1af4b3" xsi:nil="true"/>
    <qnh_AfzenderBurgerBSNnummer xmlns="53e03589-35d4-4a45-a49d-0ea6bf1af4b3" xsi:nil="true"/>
    <qnh_OntvangerNaamvrij xmlns="53e03589-35d4-4a45-a49d-0ea6bf1af4b3" xsi:nil="true"/>
    <qnh_AfzenderAccountKvKnummer xmlns="53e03589-35d4-4a45-a49d-0ea6bf1af4b3" xsi:nil="true"/>
    <qnh_Onderwerp xmlns="53e03589-35d4-4a45-a49d-0ea6bf1af4b3" xsi:nil="true"/>
    <qnh_DocumentType xmlns="53e03589-35d4-4a45-a49d-0ea6bf1af4b3">Aanvullende informatie</qnh_DocumentType>
    <qnh_AfzenderHuisLetter xmlns="53e03589-35d4-4a45-a49d-0ea6bf1af4b3" xsi:nil="true"/>
    <qnh_AfzenderNaamvrij xmlns="53e03589-35d4-4a45-a49d-0ea6bf1af4b3" xsi:nil="true"/>
    <qnh_Registratiedatum xmlns="53e03589-35d4-4a45-a49d-0ea6bf1af4b3" xsi:nil="true"/>
    <qnh_Kerndocument xmlns="53e03589-35d4-4a45-a49d-0ea6bf1af4b3" xsi:nil="true"/>
    <qnh_OntvangerToevoeging xmlns="53e03589-35d4-4a45-a49d-0ea6bf1af4b3" xsi:nil="true"/>
    <qnh_ZaakNummer xmlns="53e03589-35d4-4a45-a49d-0ea6bf1af4b3">3249718</qnh_ZaakNummer>
    <qnh_AfzenderContactPersoonNaam xmlns="53e03589-35d4-4a45-a49d-0ea6bf1af4b3" xsi:nil="true"/>
    <qnh_OntvangerBurgerBSNnummer xmlns="53e03589-35d4-4a45-a49d-0ea6bf1af4b3" xsi:nil="true"/>
    <qnh_OntvangerBurgernaam xmlns="53e03589-35d4-4a45-a49d-0ea6bf1af4b3" xsi:nil="true"/>
    <qnh_OntvangerHuisnummer xmlns="53e03589-35d4-4a45-a49d-0ea6bf1af4b3" xsi:nil="true"/>
    <qnh_AfzenderStraat xmlns="53e03589-35d4-4a45-a49d-0ea6bf1af4b3" xsi:nil="true"/>
    <qnh_Integriteitskenmerk xmlns="53e03589-35d4-4a45-a49d-0ea6bf1af4b3" xsi:nil="true"/>
    <qnh_AfzenderBurgernaam xmlns="53e03589-35d4-4a45-a49d-0ea6bf1af4b3" xsi:nil="true"/>
    <qnh_OntvangerPostcode xmlns="53e03589-35d4-4a45-a49d-0ea6bf1af4b3" xsi:nil="true"/>
    <qnh_OntvangerStraat xmlns="53e03589-35d4-4a45-a49d-0ea6bf1af4b3" xsi:nil="true"/>
    <qnh_AfzenderAccountnaam xmlns="53e03589-35d4-4a45-a49d-0ea6bf1af4b3" xsi:nil="true"/>
    <qnh_AfzenderRelatie xmlns="53e03589-35d4-4a45-a49d-0ea6bf1af4b3" xsi:nil="true"/>
    <qnh_OntvangerAccountKvKnummer xmlns="53e03589-35d4-4a45-a49d-0ea6bf1af4b3" xsi:nil="true"/>
    <qnh_OntvangerWoonplaats xmlns="53e03589-35d4-4a45-a49d-0ea6bf1af4b3" xsi:nil="true"/>
    <qnh_Documentdatum xmlns="53e03589-35d4-4a45-a49d-0ea6bf1af4b3" xsi:nil="true"/>
    <qnh_DatumOntvangstVerzonden xmlns="53e03589-35d4-4a45-a49d-0ea6bf1af4b3" xsi:nil="true"/>
    <qnh_AfzenderGebruikerNaam xmlns="53e03589-35d4-4a45-a49d-0ea6bf1af4b3" xsi:nil="true"/>
    <qnh_Hoofdcategorie xmlns="53e03589-35d4-4a45-a49d-0ea6bf1af4b3" xsi:nil="true"/>
    <qnh_Vertrouwelijkheid xmlns="53e03589-35d4-4a45-a49d-0ea6bf1af4b3">Openbaar</qnh_Vertrouwelijkheid>
    <qnh_Communicatiekanaal xmlns="53e03589-35d4-4a45-a49d-0ea6bf1af4b3" xsi:nil="true"/>
    <qnh_OntvangerHuisLetter xmlns="53e03589-35d4-4a45-a49d-0ea6bf1af4b3" xsi:nil="true"/>
    <qnh_Verwerkt xmlns="53e03589-35d4-4a45-a49d-0ea6bf1af4b3" xsi:nil="true"/>
    <qnh_OntvangerNaam xmlns="53e03589-35d4-4a45-a49d-0ea6bf1af4b3" xsi:nil="true"/>
    <qnh_AfzenderToevoeging xmlns="53e03589-35d4-4a45-a49d-0ea6bf1af4b3" xsi:nil="true"/>
    <qnh_Omschrijving xmlns="d10cd6cb-9711-40de-8da4-c1daa204fbb3" xsi:nil="true"/>
    <qnh_OntvangerGebruikerNaam xmlns="53e03589-35d4-4a45-a49d-0ea6bf1af4b3" xsi:nil="true"/>
    <qnh_Afdeling xmlns="53e03589-35d4-4a45-a49d-0ea6bf1af4b3" xsi:nil="true"/>
    <qnh_AfzenderPostcode xmlns="53e03589-35d4-4a45-a49d-0ea6bf1af4b3" xsi:nil="true"/>
    <qnh_Berichtstatus xmlns="53e03589-35d4-4a45-a49d-0ea6bf1af4b3" xsi:nil="true"/>
    <qnh_OntvangerContactPersoonNaam xmlns="53e03589-35d4-4a45-a49d-0ea6bf1af4b3" xsi:nil="true"/>
    <qnh_Vertrouwelijk xmlns="53e03589-35d4-4a45-a49d-0ea6bf1af4b3" xsi:nil="true"/>
    <qnh_AfzenderWoonplaats xmlns="53e03589-35d4-4a45-a49d-0ea6bf1af4b3" xsi:nil="true"/>
    <qnh_Agendastuk xmlns="b8b32c70-2d3f-4420-917a-df696847722c">true</qnh_Agendastuk>
    <qnh_Verzenddatum xmlns="b8b32c70-2d3f-4420-917a-df696847722c" xsi:nil="true"/>
    <qnh_Ontvangstdatum xmlns="b8b32c70-2d3f-4420-917a-df696847722c" xsi:nil="true"/>
    <_dlc_DocId xmlns="b8b32c70-2d3f-4420-917a-df696847722c">TPDZAAK-128-193-455</_dlc_DocId>
    <_dlc_DocIdUrl xmlns="b8b32c70-2d3f-4420-917a-df696847722c">
      <Url>https://rma2.hengelo.nl/_layouts/15/DocIdRedir.aspx?ID=TPDZAAK-128-193-455</Url>
      <Description>TPDZAAK-128-193-455</Description>
    </_dlc_DocIdUrl>
    <qnh_FiatteurDomain xmlns="53e03589-35d4-4a45-a49d-0ea6bf1af4b3" xsi:nil="true"/>
    <qnh_DateInOut xmlns="a32a669a-32b9-441b-a66f-449fec5d2abe" xsi:nil="true"/>
    <Agendastuk xmlns="b8b32c70-2d3f-4420-917a-df696847722c">true</Agendastuk>
    <qnh_MedewerkerDomain xmlns="53e03589-35d4-4a45-a49d-0ea6bf1af4b3" xsi:nil="true"/>
  </documentManagement>
</p:properties>
</file>

<file path=customXml/itemProps1.xml><?xml version="1.0" encoding="utf-8"?>
<ds:datastoreItem xmlns:ds="http://schemas.openxmlformats.org/officeDocument/2006/customXml" ds:itemID="{4219E40F-C8AB-4CAA-B582-BB7008E5345E}"/>
</file>

<file path=customXml/itemProps2.xml><?xml version="1.0" encoding="utf-8"?>
<ds:datastoreItem xmlns:ds="http://schemas.openxmlformats.org/officeDocument/2006/customXml" ds:itemID="{083684AE-B44B-4122-81C6-14EB0719FAC8}"/>
</file>

<file path=customXml/itemProps3.xml><?xml version="1.0" encoding="utf-8"?>
<ds:datastoreItem xmlns:ds="http://schemas.openxmlformats.org/officeDocument/2006/customXml" ds:itemID="{E239FDEB-39C6-452C-B0D6-EA158BB69BF3}"/>
</file>

<file path=customXml/itemProps4.xml><?xml version="1.0" encoding="utf-8"?>
<ds:datastoreItem xmlns:ds="http://schemas.openxmlformats.org/officeDocument/2006/customXml" ds:itemID="{C9F67ABB-0708-4F1C-8746-DA0408571B68}"/>
</file>

<file path=docProps/app.xml><?xml version="1.0" encoding="utf-8"?>
<Properties xmlns="http://schemas.openxmlformats.org/officeDocument/2006/extended-properties" xmlns:vt="http://schemas.openxmlformats.org/officeDocument/2006/docPropsVTypes">
  <Template>Hengelo</Template>
  <TotalTime>1325</TotalTime>
  <Words>1952</Words>
  <Application>Microsoft Office PowerPoint</Application>
  <PresentationFormat>Breedbeeld</PresentationFormat>
  <Paragraphs>184</Paragraphs>
  <Slides>8</Slides>
  <Notes>8</Notes>
  <HiddenSlides>1</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8</vt:i4>
      </vt:variant>
    </vt:vector>
  </HeadingPairs>
  <TitlesOfParts>
    <vt:vector size="16" baseType="lpstr">
      <vt:lpstr>Arial</vt:lpstr>
      <vt:lpstr>Calibri</vt:lpstr>
      <vt:lpstr>Verdana</vt:lpstr>
      <vt:lpstr>Wingdings</vt:lpstr>
      <vt:lpstr>Titelpagina</vt:lpstr>
      <vt:lpstr>Body zonder gouden driehoek</vt:lpstr>
      <vt:lpstr>Body met gouden driehoek</vt:lpstr>
      <vt:lpstr>Bedankt voor uw aandacht</vt:lpstr>
      <vt:lpstr>PowerPoint-presentatie</vt:lpstr>
      <vt:lpstr>Politieke Markt </vt:lpstr>
      <vt:lpstr>Instrumenten Omgevingswet voor gemeenten</vt:lpstr>
      <vt:lpstr>Instrumenten Omgevingswet voor gemeenten </vt:lpstr>
      <vt:lpstr>Implementatie Omgevingswet </vt:lpstr>
      <vt:lpstr>Plan van Aanpak omgevingsplan Hengelo </vt:lpstr>
      <vt:lpstr>PowerPoint-presentatie</vt:lpstr>
      <vt:lpstr>Tijdlijn</vt:lpstr>
    </vt:vector>
  </TitlesOfParts>
  <Company>cctg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10 05 Politieke Markt pva omgevingsplan.pptx</dc:title>
  <dc:creator>Es, Annemieke van</dc:creator>
  <cp:lastModifiedBy>Es, Annemieke van</cp:lastModifiedBy>
  <cp:revision>68</cp:revision>
  <cp:lastPrinted>2021-10-05T07:51:25Z</cp:lastPrinted>
  <dcterms:created xsi:type="dcterms:W3CDTF">2021-09-20T13:06:35Z</dcterms:created>
  <dcterms:modified xsi:type="dcterms:W3CDTF">2021-10-05T07:55:31Z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0x0101000C027DCF91ACF243BBE72380D1996B1F010044C02558F6848748874A5874F54AB3C2</vt:lpwstr>
  </property>
  <property fmtid="{D5CDD505-2E9C-101B-9397-08002B2CF9AE}" pid="3" name="qnh_Zaaktype">
    <vt:lpwstr>11</vt:lpwstr>
  </property>
  <property fmtid="{D5CDD505-2E9C-101B-9397-08002B2CF9AE}" pid="4" name="_dlc_DocIdItemGuid">
    <vt:lpwstr>1977d931-ce21-4ec5-a70f-8cb129e8abdf</vt:lpwstr>
  </property>
  <property fmtid="{D5CDD505-2E9C-101B-9397-08002B2CF9AE}" pid="5" name="_docset_NoMedatataSyncRequired">
    <vt:lpwstr>False</vt:lpwstr>
  </property>
  <property fmtid="{D5CDD505-2E9C-101B-9397-08002B2CF9AE}" pid="6" name="qnh_ZaaktypeTaxHTField0">
    <vt:lpwstr>|a2140470-4400-462f-9a52-95e7b84549b6</vt:lpwstr>
  </property>
  <property fmtid="{D5CDD505-2E9C-101B-9397-08002B2CF9AE}" pid="7" name="ecm_ItemDeleteBlockHolders">
    <vt:lpwstr>ecm_InPlaceRecordLock</vt:lpwstr>
  </property>
  <property fmtid="{D5CDD505-2E9C-101B-9397-08002B2CF9AE}" pid="8" name="_vti_ItemDeclaredRecord">
    <vt:filetime>2021-10-30T08:16:32Z</vt:filetime>
  </property>
  <property fmtid="{D5CDD505-2E9C-101B-9397-08002B2CF9AE}" pid="9" name="_vti_ItemHoldRecordStatus">
    <vt:i4>273</vt:i4>
  </property>
  <property fmtid="{D5CDD505-2E9C-101B-9397-08002B2CF9AE}" pid="10" name="IconOverlay">
    <vt:lpwstr>|pptx|lockoverlay.png</vt:lpwstr>
  </property>
  <property fmtid="{D5CDD505-2E9C-101B-9397-08002B2CF9AE}" pid="11" name="ecm_RecordRestrictions">
    <vt:lpwstr>BlockDelete, BlockEdit</vt:lpwstr>
  </property>
  <property fmtid="{D5CDD505-2E9C-101B-9397-08002B2CF9AE}" pid="12" name="ecm_ItemLockHolders">
    <vt:lpwstr>ecm_InPlaceRecordLock</vt:lpwstr>
  </property>
</Properties>
</file>