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3"/>
  </p:notesMasterIdLst>
  <p:sldIdLst>
    <p:sldId id="688" r:id="rId3"/>
    <p:sldId id="714" r:id="rId4"/>
    <p:sldId id="663" r:id="rId5"/>
    <p:sldId id="673" r:id="rId6"/>
    <p:sldId id="715" r:id="rId7"/>
    <p:sldId id="694" r:id="rId8"/>
    <p:sldId id="713" r:id="rId9"/>
    <p:sldId id="696" r:id="rId10"/>
    <p:sldId id="705" r:id="rId11"/>
    <p:sldId id="692" r:id="rId12"/>
  </p:sldIdLst>
  <p:sldSz cx="9144000" cy="5715000" type="screen16x10"/>
  <p:notesSz cx="6858000" cy="9144000"/>
  <p:defaultTextStyle>
    <a:defPPr>
      <a:defRPr lang="nl-NL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6" userDrawn="1">
          <p15:clr>
            <a:srgbClr val="A4A3A4"/>
          </p15:clr>
        </p15:guide>
        <p15:guide id="2" pos="43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, Annemieke van" initials="EAv" lastIdx="1" clrIdx="0">
    <p:extLst>
      <p:ext uri="{19B8F6BF-5375-455C-9EA6-DF929625EA0E}">
        <p15:presenceInfo xmlns:p15="http://schemas.microsoft.com/office/powerpoint/2012/main" userId="S-1-5-21-2747125461-1380294793-801497387-17387" providerId="AD"/>
      </p:ext>
    </p:extLst>
  </p:cmAuthor>
  <p:cmAuthor id="2" name="Nijhuis, Ineke" initials="NI" lastIdx="2" clrIdx="1">
    <p:extLst>
      <p:ext uri="{19B8F6BF-5375-455C-9EA6-DF929625EA0E}">
        <p15:presenceInfo xmlns:p15="http://schemas.microsoft.com/office/powerpoint/2012/main" userId="S-1-5-21-2747125461-1380294793-801497387-16622" providerId="AD"/>
      </p:ext>
    </p:extLst>
  </p:cmAuthor>
  <p:cmAuthor id="3" name="Boers, Gonny" initials="BG" lastIdx="13" clrIdx="2">
    <p:extLst>
      <p:ext uri="{19B8F6BF-5375-455C-9EA6-DF929625EA0E}">
        <p15:presenceInfo xmlns:p15="http://schemas.microsoft.com/office/powerpoint/2012/main" userId="S-1-5-21-2747125461-1380294793-801497387-316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8" autoAdjust="0"/>
    <p:restoredTop sz="60441" autoAdjust="0"/>
  </p:normalViewPr>
  <p:slideViewPr>
    <p:cSldViewPr>
      <p:cViewPr varScale="1">
        <p:scale>
          <a:sx n="65" d="100"/>
          <a:sy n="65" d="100"/>
        </p:scale>
        <p:origin x="1572" y="90"/>
      </p:cViewPr>
      <p:guideLst>
        <p:guide orient="horz" pos="666"/>
        <p:guide pos="4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Relationship Id="rId22" Type="http://schemas.openxmlformats.org/officeDocument/2006/relationships/customXml" Target="../customXml/item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6E492-B641-2044-8023-A5C016CAD9D7}" type="datetimeFigureOut">
              <a:rPr lang="nl-NL" smtClean="0"/>
              <a:t>28-9-2021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12E69-9319-C346-BC77-9B1F7B8AD6B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0390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Opgave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Hengelo voor duurzame elektriciteitsopwekking zeer grote </a:t>
            </a:r>
          </a:p>
          <a:p>
            <a:pPr marL="171450" indent="-171450">
              <a:buFontTx/>
              <a:buChar char="-"/>
            </a:pP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 2030 kunnen we de opgaven invullen binnen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zoekgebieden uit het omgevingsvisie Hengeloos Buiten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 windmolens en zonnepanelen. </a:t>
            </a:r>
          </a:p>
          <a:p>
            <a:pPr marL="171450" indent="-171450">
              <a:buFontTx/>
              <a:buChar char="-"/>
            </a:pP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 2050 kunnen we de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doelstellingen uit het programma NEH niet op eigengrondgebied invullen. </a:t>
            </a:r>
          </a:p>
          <a:p>
            <a:pPr marL="171450" indent="-171450">
              <a:buFontTx/>
              <a:buChar char="-"/>
            </a:pP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als we onze huizen elektrisch gaan verwarmen in plaats van met aardgas moeten we nog meer elektriciteit opwekken. </a:t>
            </a:r>
          </a:p>
          <a:p>
            <a:pPr marL="171450" indent="-171450">
              <a:buFontTx/>
              <a:buChar char="-"/>
            </a:pP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Hengelo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heeft veel duurzame warmte bronnen. Door die in te zetten om gebouwen te verwarmen blijft inzet voor elektriciteit voor gebouwverwarming beperkt.</a:t>
            </a:r>
          </a:p>
          <a:p>
            <a:pPr marL="171450" indent="-171450">
              <a:buFontTx/>
              <a:buChar char="-"/>
            </a:pP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kijken dan ook integraal naar deze opgaven en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willen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verstandige keuzes te maken.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2E69-9319-C346-BC77-9B1F7B8AD6BE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5461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b="1" dirty="0" smtClean="0"/>
              <a:t>2 zoeklocaties voor windturbines op de Westermaat vallen af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b="0" dirty="0" smtClean="0"/>
              <a:t>- Binnen</a:t>
            </a:r>
            <a:r>
              <a:rPr lang="nl-NL" b="0" baseline="0" dirty="0" smtClean="0"/>
              <a:t> het zoekgebied Westermaat waren twee zoeklocaties, waarvan maar één te realiseren </a:t>
            </a:r>
            <a:endParaRPr lang="nl-NL" b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b="0" dirty="0" smtClean="0"/>
              <a:t>- Deze zoeklocaties hebben t.o.v.</a:t>
            </a:r>
            <a:r>
              <a:rPr lang="nl-NL" b="0" baseline="0" dirty="0" smtClean="0"/>
              <a:t> andere zoeklocaties meer impact op de woonwijken en het gebied</a:t>
            </a:r>
            <a:r>
              <a:rPr lang="nl-NL" b="0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b="0" dirty="0" smtClean="0"/>
              <a:t>- Scoort in het locatieonderzoek slechter t.o.v. andere locaties voor windturbines vanwege landschappelijke effecten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b="1" dirty="0" smtClean="0"/>
              <a:t>Uitvoeringsprogramma</a:t>
            </a:r>
            <a:r>
              <a:rPr lang="nl-NL" b="1" baseline="0" dirty="0" smtClean="0"/>
              <a:t> </a:t>
            </a:r>
            <a:endParaRPr lang="nl-NL" b="1" dirty="0"/>
          </a:p>
          <a:p>
            <a:pPr marL="0" indent="0">
              <a:buFontTx/>
              <a:buNone/>
            </a:pPr>
            <a:r>
              <a:rPr lang="nl-NL" b="0" dirty="0" smtClean="0"/>
              <a:t>- In</a:t>
            </a:r>
            <a:r>
              <a:rPr lang="nl-NL" b="0" baseline="0" dirty="0" smtClean="0"/>
              <a:t> de b</a:t>
            </a:r>
            <a:r>
              <a:rPr lang="nl-NL" b="0" dirty="0" smtClean="0"/>
              <a:t>estuurlijke keuzes is</a:t>
            </a:r>
            <a:r>
              <a:rPr lang="nl-NL" b="0" baseline="0" dirty="0" smtClean="0"/>
              <a:t> de input uit de politieke markt Hoofdlijnen verwerkt</a:t>
            </a:r>
            <a:endParaRPr lang="nl-NL" b="0" dirty="0" smtClean="0"/>
          </a:p>
          <a:p>
            <a:pPr marL="0" indent="0">
              <a:buFontTx/>
              <a:buNone/>
            </a:pPr>
            <a:r>
              <a:rPr lang="nl-NL" b="0" dirty="0" smtClean="0"/>
              <a:t>- Gefaseerd invulling geven aan energieprojecten en de opwek monitoren </a:t>
            </a:r>
          </a:p>
          <a:p>
            <a:pPr marL="0" indent="0">
              <a:buFontTx/>
              <a:buNone/>
            </a:pPr>
            <a:r>
              <a:rPr lang="nl-NL" b="0" dirty="0" smtClean="0"/>
              <a:t>- De randvoorwaarden voor energieprojecten</a:t>
            </a:r>
          </a:p>
          <a:p>
            <a:pPr marL="171450" indent="-171450">
              <a:buFontTx/>
              <a:buChar char="-"/>
            </a:pPr>
            <a:r>
              <a:rPr lang="nl-NL" b="0" dirty="0" smtClean="0"/>
              <a:t>Wie energieprojecten ontwikkelen</a:t>
            </a:r>
          </a:p>
          <a:p>
            <a:pPr marL="0" indent="0">
              <a:buFontTx/>
              <a:buNone/>
            </a:pPr>
            <a:endParaRPr lang="nl-NL" sz="1800" b="0" dirty="0" smtClean="0"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r>
              <a:rPr lang="nl-NL" sz="1800" b="1" dirty="0" smtClean="0">
                <a:sym typeface="Wingdings" panose="05000000000000000000" pitchFamily="2" charset="2"/>
              </a:rPr>
              <a:t>Stimuleringsplan zon op dak, parkeerplaats en gevel.</a:t>
            </a:r>
          </a:p>
          <a:p>
            <a:pPr marL="285750" indent="-285750">
              <a:buFontTx/>
              <a:buChar char="-"/>
            </a:pPr>
            <a:r>
              <a:rPr lang="nl-NL" sz="1300" dirty="0" smtClean="0">
                <a:sym typeface="Wingdings" panose="05000000000000000000" pitchFamily="2" charset="2"/>
              </a:rPr>
              <a:t>Gemeente geeft het goede voorbeeld om daken te benutten voor zonnepanelen. Daarvoor een routekaart optellen </a:t>
            </a:r>
          </a:p>
          <a:p>
            <a:pPr marL="285750" indent="-285750">
              <a:buFontTx/>
              <a:buChar char="-"/>
            </a:pPr>
            <a:r>
              <a:rPr lang="nl-NL" sz="1300" dirty="0" smtClean="0">
                <a:sym typeface="Wingdings" panose="05000000000000000000" pitchFamily="2" charset="2"/>
              </a:rPr>
              <a:t>Het verduurzamen van schoolgebouwen een verantwoordelijkheid van schoolbesturen. De middelen zijn beperkt. Daarom een spoorboekje opstellen voor scholen aanpak.</a:t>
            </a:r>
          </a:p>
          <a:p>
            <a:pPr marL="285750" indent="-285750">
              <a:buFontTx/>
              <a:buChar char="-"/>
            </a:pPr>
            <a:r>
              <a:rPr lang="nl-NL" sz="1300" dirty="0" smtClean="0">
                <a:sym typeface="Wingdings" panose="05000000000000000000" pitchFamily="2" charset="2"/>
              </a:rPr>
              <a:t>Aanpak ontwikkelen om daken van nieuwbouw te benutten voor zonnepanelen</a:t>
            </a:r>
          </a:p>
          <a:p>
            <a:pPr marL="285750" indent="-285750">
              <a:buFontTx/>
              <a:buChar char="-"/>
            </a:pPr>
            <a:r>
              <a:rPr lang="nl-NL" sz="1300" dirty="0" smtClean="0">
                <a:sym typeface="Wingdings" panose="05000000000000000000" pitchFamily="2" charset="2"/>
              </a:rPr>
              <a:t>Aanpak ontwikkelen om gebouweigenaren van bestaande gebouwen te stimuleren daken te gebruiken als zonnedak</a:t>
            </a:r>
          </a:p>
          <a:p>
            <a:pPr marL="285750" indent="-285750">
              <a:buFontTx/>
              <a:buChar char="-"/>
            </a:pPr>
            <a:r>
              <a:rPr lang="nl-NL" sz="1300" dirty="0" smtClean="0">
                <a:sym typeface="Wingdings" panose="05000000000000000000" pitchFamily="2" charset="2"/>
              </a:rPr>
              <a:t>Zon op parkeerplaatsen en gevels </a:t>
            </a:r>
          </a:p>
          <a:p>
            <a:pPr marL="0" indent="0">
              <a:buFontTx/>
              <a:buNone/>
            </a:pPr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2E69-9319-C346-BC77-9B1F7B8AD6BE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4099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baseline="0" dirty="0" smtClean="0"/>
              <a:t>Omgevingsvisie Hengeloos Buiten</a:t>
            </a:r>
          </a:p>
          <a:p>
            <a:r>
              <a:rPr lang="nl-NL" b="0" dirty="0" smtClean="0"/>
              <a:t>- In de omgevingsvisie Hengeloos</a:t>
            </a:r>
            <a:r>
              <a:rPr lang="nl-NL" b="0" baseline="0" dirty="0" smtClean="0"/>
              <a:t> Buiten zijn </a:t>
            </a:r>
            <a:r>
              <a:rPr lang="nl-NL" b="0" dirty="0" smtClean="0"/>
              <a:t>‘afweegbare gebieden’ opgenomen voor zonnevelden en windmolens</a:t>
            </a:r>
            <a:r>
              <a:rPr lang="nl-NL" b="0" baseline="0" dirty="0" smtClean="0"/>
              <a:t> vanuit een integrale afweging voor het buitengebied. </a:t>
            </a:r>
          </a:p>
          <a:p>
            <a:endParaRPr lang="nl-NL" b="0" dirty="0" smtClean="0"/>
          </a:p>
          <a:p>
            <a:r>
              <a:rPr lang="nl-NL" b="1" dirty="0" smtClean="0"/>
              <a:t>Omgevingsprogramma </a:t>
            </a:r>
          </a:p>
          <a:p>
            <a:pPr marL="171450" indent="-171450">
              <a:buFontTx/>
              <a:buChar char="-"/>
            </a:pPr>
            <a:r>
              <a:rPr lang="nl-NL" b="0" dirty="0" smtClean="0"/>
              <a:t>Een</a:t>
            </a:r>
            <a:r>
              <a:rPr lang="nl-NL" b="0" baseline="0" dirty="0" smtClean="0"/>
              <a:t> kaart waar binnen de z</a:t>
            </a:r>
            <a:r>
              <a:rPr lang="nl-NL" b="0" dirty="0" smtClean="0"/>
              <a:t>oekgebied</a:t>
            </a:r>
            <a:r>
              <a:rPr lang="nl-NL" b="0" baseline="0" dirty="0" smtClean="0"/>
              <a:t>  zoeklocaties zijn voor zon en wind (een zoneringskaart), een afwegingskader voor zonnevelden en windturbines </a:t>
            </a:r>
            <a:r>
              <a:rPr lang="nl-NL" b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nl-NL" b="0" dirty="0" smtClean="0"/>
              <a:t>Maar ook met wie en waar energieprojecten</a:t>
            </a:r>
            <a:r>
              <a:rPr lang="nl-NL" b="0" baseline="0" dirty="0" smtClean="0"/>
              <a:t> en de partijen die die gaan ontwikkelen aan moeten voldoen. </a:t>
            </a:r>
            <a:endParaRPr lang="nl-NL" b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2E69-9319-C346-BC77-9B1F7B8AD6BE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9085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2E69-9319-C346-BC77-9B1F7B8AD6BE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8894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College heeft opdracht gegeven om een stimuleringsplan energie besparen </a:t>
            </a:r>
          </a:p>
          <a:p>
            <a:pPr marL="0" lvl="0" indent="0">
              <a:spcAft>
                <a:spcPts val="0"/>
              </a:spcAft>
              <a:buNone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 te stellen.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College kiest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voor r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egionale 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samenwerking: </a:t>
            </a:r>
          </a:p>
          <a:p>
            <a:pPr marL="642938" lvl="1" indent="-34290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Subregionale samenwerken met de buren over afstemming energieprojecten </a:t>
            </a:r>
          </a:p>
          <a:p>
            <a:pPr marL="642938" lvl="1" indent="-34290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 omgevingseffect rapportage opstellen (OER) waarbij de milieu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effecten in 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kaart 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worden gebracht, maar ook de effecten op de omgeving </a:t>
            </a:r>
          </a:p>
          <a:p>
            <a:pPr marL="300038" lvl="1" indent="0">
              <a:spcAft>
                <a:spcPts val="0"/>
              </a:spcAft>
              <a:buFont typeface="Courier New" panose="02070309020205020404" pitchFamily="49" charset="0"/>
              <a:buNone/>
              <a:tabLst>
                <a:tab pos="540385" algn="l"/>
                <a:tab pos="810260" algn="l"/>
                <a:tab pos="584200" algn="l"/>
              </a:tabLst>
            </a:pP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maatschappelijke effecten en 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koste efficiëntie </a:t>
            </a:r>
            <a:endParaRPr lang="nl-NL" sz="160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2938" lvl="1" indent="-34290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Locaties voor wind worden niet vrij gegeven tot dat OER is doorlopen. 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42938" lvl="1" indent="-34290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OER is belangrijke input voor RES 2.0.</a:t>
            </a:r>
            <a:endParaRPr lang="nl-NL" sz="160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2938" lvl="1" indent="-34290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Gemeente houdt daarmee  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zelf regie op de 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ontwikkelingen waar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 wel, maar vooral ook waar we </a:t>
            </a:r>
            <a:r>
              <a:rPr lang="nl-NL" sz="1600" b="1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NIET </a:t>
            </a:r>
            <a:r>
              <a:rPr lang="nl-NL" sz="1600" b="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zonnevelden en windturbines willen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sz="160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5788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600" b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Ook</a:t>
            </a:r>
            <a:r>
              <a:rPr lang="nl-NL" sz="1600" b="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 het omgevingsplan en omgevingsprogramma is de raad nog aan zet om iets te vinden. </a:t>
            </a:r>
          </a:p>
          <a:p>
            <a:pPr marL="585788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600" b="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Welke rol de raad daarin kan spelen na in werking treden van de omgevingswet per 1-7-2022 wordt nog uitgelegd bij behandeling van het omgevingsplan. </a:t>
            </a:r>
          </a:p>
          <a:p>
            <a:pPr marL="300038" lvl="1" indent="0">
              <a:spcAft>
                <a:spcPts val="0"/>
              </a:spcAft>
              <a:buFont typeface="Courier New" panose="02070309020205020404" pitchFamily="49" charset="0"/>
              <a:buNone/>
              <a:tabLst>
                <a:tab pos="540385" algn="l"/>
                <a:tab pos="810260" algn="l"/>
                <a:tab pos="584200" algn="l"/>
              </a:tabLst>
            </a:pPr>
            <a:endParaRPr lang="nl-NL" sz="160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Versnippering van energieprojecten voorkomen. Daarom kiezen voor een paar energiegebieden.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 de 2 gezinnen in het gebied A1 – A35 in gesprek gaan om mogelijkheden van uitkoop te bespreken. 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Wij geven oppervlakte voor zonnevelden niet in </a:t>
            </a:r>
            <a:r>
              <a:rPr lang="nl-NL" sz="1600" dirty="0" err="1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één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keer uit. We willen vooral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opwek op zon 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 dak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parkeerplaatsen en gevels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binnenstedelijk gebied 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 bedrijven terreinen monitoren. We zijn zuinig met het buitengebied en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hanteren daarom tranches bij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het realiseren van duurzame energieopwek</a:t>
            </a:r>
            <a:endParaRPr lang="nl-NL" sz="16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2E69-9319-C346-BC77-9B1F7B8AD6BE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1140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 vertegenwoordigers van de zoekgebieden voor kleinschalige zonnevelden gebiedsovereenkomsten sluiten over voorwaarden van energieprojecten.</a:t>
            </a:r>
          </a:p>
          <a:p>
            <a:pPr marL="0" lvl="0" indent="0">
              <a:spcAft>
                <a:spcPts val="0"/>
              </a:spcAft>
              <a:buFont typeface="Wingdings" panose="05000000000000000000" pitchFamily="2" charset="2"/>
              <a:buNone/>
              <a:tabLst>
                <a:tab pos="540385" algn="l"/>
                <a:tab pos="810260" algn="l"/>
                <a:tab pos="584200" algn="l"/>
              </a:tabLst>
            </a:pP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Er worden al gesprekken gevoerd met Beckum-Oele en Slangenbeek Noord en West</a:t>
            </a:r>
          </a:p>
          <a:p>
            <a:pPr marL="0" lvl="0" indent="0">
              <a:spcAft>
                <a:spcPts val="0"/>
              </a:spcAft>
              <a:buFont typeface="Wingdings" panose="05000000000000000000" pitchFamily="2" charset="2"/>
              <a:buNone/>
              <a:tabLst>
                <a:tab pos="540385" algn="l"/>
                <a:tab pos="810260" algn="l"/>
                <a:tab pos="584200" algn="l"/>
              </a:tabLst>
            </a:pPr>
            <a:endParaRPr lang="nl-NL" sz="1600" baseline="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Font typeface="Wingdings" panose="05000000000000000000" pitchFamily="2" charset="2"/>
              <a:buNone/>
              <a:tabLst>
                <a:tab pos="540385" algn="l"/>
                <a:tab pos="810260" algn="l"/>
                <a:tab pos="584200" algn="l"/>
              </a:tabLst>
            </a:pP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Energieprojecten kennen een verdien model voor projectontwikkelaars en grondeigenaren: </a:t>
            </a:r>
            <a:endParaRPr lang="nl-NL" sz="160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Hengelo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willen we inwoners en omwonenden mee laten profiteren d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oor goede verdeling van de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lu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sten en lasten. </a:t>
            </a:r>
          </a:p>
          <a:p>
            <a:pPr marL="0" lvl="0" indent="0">
              <a:spcAft>
                <a:spcPts val="0"/>
              </a:spcAft>
              <a:buFont typeface="Wingdings" panose="05000000000000000000" pitchFamily="2" charset="2"/>
              <a:buNone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Daarvoor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hebben we kaders opgesteld:</a:t>
            </a:r>
            <a:endParaRPr lang="nl-NL" sz="160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1488" lvl="1" indent="-1714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meer dan 50% lokaal eigendom</a:t>
            </a:r>
          </a:p>
          <a:p>
            <a:pPr marL="471488" lvl="1" indent="-1714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100% lokaal eigendom voor gronden van de gemeente</a:t>
            </a:r>
          </a:p>
          <a:p>
            <a:pPr marL="471488" lvl="1" indent="-1714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gebied wordt gecompenseerd via een g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ebiedsfonds.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Het gebied bepaald waar deze middelen naar toe gaan. </a:t>
            </a:r>
          </a:p>
          <a:p>
            <a:pPr marL="300038" lvl="1" indent="0">
              <a:spcAft>
                <a:spcPts val="0"/>
              </a:spcAft>
              <a:buFont typeface="Courier New" panose="02070309020205020404" pitchFamily="49" charset="0"/>
              <a:buNone/>
              <a:tabLst>
                <a:tab pos="540385" algn="l"/>
                <a:tab pos="810260" algn="l"/>
                <a:tab pos="584200" algn="l"/>
              </a:tabLst>
            </a:pP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E</a:t>
            </a: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duurzaamheidsfonds opzetten om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 de opbrengst van energieprojecten duurzame ontwikkelingen in Hengelo stimuleren. De gemeente beheerd het fonds</a:t>
            </a:r>
            <a:endParaRPr lang="nl-NL" sz="160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1488" lvl="1" indent="-1714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Inwoners kunnen meedoen in energieprojecten ook mensen met kleine beurs. </a:t>
            </a:r>
          </a:p>
          <a:p>
            <a:pPr marL="300038" lvl="1" indent="0">
              <a:spcAft>
                <a:spcPts val="0"/>
              </a:spcAft>
              <a:buFont typeface="Courier New" panose="02070309020205020404" pitchFamily="49" charset="0"/>
              <a:buNone/>
              <a:tabLst>
                <a:tab pos="540385" algn="l"/>
                <a:tab pos="810260" algn="l"/>
                <a:tab pos="584200" algn="l"/>
              </a:tabLst>
            </a:pP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Ze kunnen hun eigen energieverbruik verduurzamen</a:t>
            </a:r>
          </a:p>
          <a:p>
            <a:pPr marL="300038" lvl="1" indent="0">
              <a:spcAft>
                <a:spcPts val="0"/>
              </a:spcAft>
              <a:buFont typeface="Courier New" panose="02070309020205020404" pitchFamily="49" charset="0"/>
              <a:buNone/>
              <a:tabLst>
                <a:tab pos="540385" algn="l"/>
                <a:tab pos="810260" algn="l"/>
                <a:tab pos="584200" algn="l"/>
              </a:tabLst>
            </a:pP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Financieel participeren.</a:t>
            </a:r>
            <a:endParaRPr lang="nl-NL" sz="160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1488" lvl="1" indent="-1714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 wind gesocialiseerde gebiedsbijdrage om de directe omgeving te compenseren. Een</a:t>
            </a: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eerlijke verdeling van de opbrengst voor de inwoners die last hebben van een windturbine. </a:t>
            </a:r>
            <a:endParaRPr lang="nl-NL" sz="160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Zorgvuldige communicatie en participatie bij energieprojecten:</a:t>
            </a:r>
          </a:p>
          <a:p>
            <a:pPr marL="0" lvl="0" indent="0">
              <a:spcAft>
                <a:spcPts val="0"/>
              </a:spcAft>
              <a:buFont typeface="Wingdings" panose="05000000000000000000" pitchFamily="2" charset="2"/>
              <a:buNone/>
              <a:tabLst>
                <a:tab pos="540385" algn="l"/>
                <a:tab pos="810260" algn="l"/>
                <a:tab pos="584200" algn="l"/>
              </a:tabLst>
            </a:pP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Participatie houdt niet op bij het vaststellen van het omgevingsprogramma. Ook in vervolg zoals bij energieprojecten blijft participatie belangrijk. Waar aan voldaan </a:t>
            </a:r>
          </a:p>
          <a:p>
            <a:pPr marL="0" lvl="0" indent="0">
              <a:spcAft>
                <a:spcPts val="0"/>
              </a:spcAft>
              <a:buFont typeface="Wingdings" panose="05000000000000000000" pitchFamily="2" charset="2"/>
              <a:buNone/>
              <a:tabLst>
                <a:tab pos="540385" algn="l"/>
                <a:tab pos="810260" algn="l"/>
                <a:tab pos="584200" algn="l"/>
              </a:tabLst>
            </a:pPr>
            <a:r>
              <a:rPr lang="nl-NL" sz="1600" baseline="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moet worden is opgenomen in het omgevingsprogramma</a:t>
            </a:r>
            <a:endParaRPr lang="nl-NL" sz="160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Energieprojecten koppelen aan andere maatschappelijke thema’s:</a:t>
            </a:r>
          </a:p>
          <a:p>
            <a:pPr lvl="1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klimaatadaptatie door waterbekkens, wadi’s en retentievijvers te gebruiken  </a:t>
            </a:r>
          </a:p>
          <a:p>
            <a:pPr lvl="1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Biodiversiteit te bevorderen 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Bijdrage Hengelo aan de RES-Twente in lijn brengen met doelstellingen </a:t>
            </a:r>
          </a:p>
          <a:p>
            <a:pPr marL="0" lvl="0" indent="0">
              <a:spcAft>
                <a:spcPts val="0"/>
              </a:spcAft>
              <a:buNone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van 67 GWh naar 100GWh</a:t>
            </a:r>
            <a:endParaRPr lang="nl-NL" sz="16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2E69-9319-C346-BC77-9B1F7B8AD6BE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5735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baseline="0" dirty="0" smtClean="0"/>
              <a:t>Al een heel uitvoerig participatieproces doorlopen</a:t>
            </a:r>
          </a:p>
          <a:p>
            <a:pPr marL="171450" indent="-171450">
              <a:buFontTx/>
              <a:buChar char="-"/>
            </a:pPr>
            <a:r>
              <a:rPr lang="nl-NL" b="0" baseline="0" dirty="0" smtClean="0"/>
              <a:t>Omgevingsvisie in co-creatie zoekgebieden vastgesteld</a:t>
            </a:r>
          </a:p>
          <a:p>
            <a:pPr marL="171450" indent="-171450">
              <a:buFontTx/>
              <a:buChar char="-"/>
            </a:pPr>
            <a:r>
              <a:rPr lang="nl-NL" b="0" baseline="0" dirty="0" smtClean="0"/>
              <a:t>Van zoekgebied naar zoeklocaties:   Enquête via HengeloPanel, digitale energiemarkten met inwoners, stakeholders en bedrijven, veel gespreken met gebiedsvertegenwoordigers, inwoners, omwonenden en belanghebbenden</a:t>
            </a:r>
          </a:p>
          <a:p>
            <a:pPr marL="171450" indent="-171450">
              <a:buFontTx/>
              <a:buChar char="-"/>
            </a:pPr>
            <a:r>
              <a:rPr lang="nl-NL" b="0" baseline="0" dirty="0" smtClean="0"/>
              <a:t>Hoofdlijnen met voorkeurskeuzes: gebiedsgesprekken met de Karavaan voor de Nieuwe Energie. Maar ook met belangenvertegenwoordigers en gebiedsvertegenwoordigers </a:t>
            </a:r>
          </a:p>
          <a:p>
            <a:pPr marL="171450" indent="-171450">
              <a:buFontTx/>
              <a:buChar char="-"/>
            </a:pPr>
            <a:r>
              <a:rPr lang="nl-NL" b="0" baseline="0" dirty="0" smtClean="0"/>
              <a:t>Nu voorlopig ontwerp omgevingsprogramma:  voor inspraak vrijgegeven.  Mogelijkheid om hierover in gesprek te gaan. </a:t>
            </a:r>
          </a:p>
          <a:p>
            <a:pPr marL="171450" indent="-171450">
              <a:buFontTx/>
              <a:buChar char="-"/>
            </a:pPr>
            <a:r>
              <a:rPr lang="nl-NL" b="0" baseline="0" dirty="0" smtClean="0"/>
              <a:t>Maar ook verdiepende verkenning samen met RWS </a:t>
            </a:r>
          </a:p>
          <a:p>
            <a:pPr marL="171450" indent="-171450">
              <a:buFontTx/>
              <a:buChar char="-"/>
            </a:pPr>
            <a:endParaRPr lang="nl-NL" b="0" baseline="0" dirty="0" smtClean="0"/>
          </a:p>
          <a:p>
            <a:pPr marL="171450" indent="-171450">
              <a:buFontTx/>
              <a:buChar char="-"/>
            </a:pPr>
            <a:r>
              <a:rPr lang="nl-NL" b="0" baseline="0" dirty="0" smtClean="0"/>
              <a:t>mom van zoekgebied et </a:t>
            </a:r>
            <a:r>
              <a:rPr lang="nl-NL" b="0" baseline="0" dirty="0" smtClean="0"/>
              <a:t>het communicatie en participatieproces wordt aangesloten bij de uitkomsten van het proces dat is doorlopen voor het opstellen van de omgevingsvisie Hengeloos Buiten.</a:t>
            </a:r>
          </a:p>
          <a:p>
            <a:r>
              <a:rPr lang="nl-NL" b="0" baseline="0" dirty="0" smtClean="0"/>
              <a:t>Hierin is een voorzet gedaan welke gebieden in Hengelo windmolens of zonnevelden kunnen worden gerealiseerd.  </a:t>
            </a:r>
          </a:p>
          <a:p>
            <a:r>
              <a:rPr lang="nl-NL" b="0" baseline="0" dirty="0" smtClean="0"/>
              <a:t>Voor de omgevingsvisie is een proces  in co-creatie met de inwoners, bedrijven en stakeholders uit het buitengebied  doorlopen. </a:t>
            </a:r>
          </a:p>
          <a:p>
            <a:endParaRPr lang="nl-NL" b="0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12E69-9319-C346-BC77-9B1F7B8AD6B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283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baseline="0" dirty="0" smtClean="0"/>
          </a:p>
          <a:p>
            <a:r>
              <a:rPr lang="nl-NL" b="1" baseline="0" dirty="0" smtClean="0"/>
              <a:t>	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12E69-9319-C346-BC77-9B1F7B8AD6B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212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2E69-9319-C346-BC77-9B1F7B8AD6BE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899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55577" y="3577580"/>
            <a:ext cx="7772400" cy="875647"/>
          </a:xfrm>
        </p:spPr>
        <p:txBody>
          <a:bodyPr/>
          <a:lstStyle>
            <a:lvl1pPr algn="ctr">
              <a:buFont typeface="Webdings" pitchFamily="18" charset="2"/>
              <a:buNone/>
              <a:defRPr sz="2100"/>
            </a:lvl1pPr>
          </a:lstStyle>
          <a:p>
            <a:pPr lvl="0"/>
            <a:r>
              <a:rPr lang="nl-NL" noProof="0" dirty="0"/>
              <a:t>Klik om de stijl </a:t>
            </a:r>
            <a:br>
              <a:rPr lang="nl-NL" noProof="0" dirty="0"/>
            </a:br>
            <a:r>
              <a:rPr lang="nl-NL" noProof="0" dirty="0"/>
              <a:t>te bewerken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4537687"/>
            <a:ext cx="7764016" cy="8458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nl-NL" noProof="0"/>
              <a:t>Klik om de ondertitelstijl van het model te bewerken</a:t>
            </a:r>
            <a:endParaRPr lang="nl-NL" noProof="0" dirty="0"/>
          </a:p>
        </p:txBody>
      </p:sp>
      <p:pic>
        <p:nvPicPr>
          <p:cNvPr id="1026" name="Picture 2" descr="C:\Users\hgl04223\Desktop\Visualisaties stadskantoor Hengelo\EGM architecten - Stadskantoor Hengelo 01 DAY (c) EGM architecte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256" y="697260"/>
            <a:ext cx="4050977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08923E-28D7-4042-851D-9690EA1D5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79FA-7DC4-7443-B63E-11D89481CCF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C1FECA-8BA5-8F48-96A5-6EC0E493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0D404-CD6B-6449-A30A-8953373A4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8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66ADE-D3D7-7E49-AF08-293B5D31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20512-1922-F744-BBF0-64EABB87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F606B-A7EB-0345-ACE6-660172A45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B6624-5F12-244E-993B-586FCE55C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79FA-7DC4-7443-B63E-11D89481CCF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A4FF2-8B4C-B843-9AC3-8AF18E794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66D94-8A0B-FA4F-8AB4-63120CCE0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7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A422-A8DC-8044-9304-6091324AC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E6EDDE-925E-2847-8759-641C9F52F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52B54-331C-7743-A76A-BACFA65A3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7F02C-800A-B54E-8C30-C0147C85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79FA-7DC4-7443-B63E-11D89481CCF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17DFC-550E-6348-9F60-4F858DA49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3D389-EA63-8B42-9AA4-4EB46820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821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525DD-9881-2941-A603-7529FB9C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3107E-57BF-7F4C-9824-D8331DC34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B2836-6BAB-5A43-9CFC-4F6CE5A3E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79FA-7DC4-7443-B63E-11D89481CCF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25C76-C8ED-804A-8EE7-CA39066B4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0B072-5B74-6E41-B4ED-BFAEDB54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63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2BF88-3AA7-6240-BF2E-ACDFEE9C8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678C2-1D59-DF44-83C1-0CBED2593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B6D52-9F42-634E-BEA3-875E1846E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79FA-7DC4-7443-B63E-11D89481CCF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43836-6F24-7148-9399-538CF189B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D6330-20D2-7948-B9E7-5045203F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81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602" y="37187"/>
            <a:ext cx="6225129" cy="512907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817273"/>
            <a:ext cx="7772400" cy="4560507"/>
          </a:xfrm>
        </p:spPr>
        <p:txBody>
          <a:bodyPr/>
          <a:lstStyle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6275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877280"/>
            <a:ext cx="3810000" cy="4202720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0" y="877280"/>
            <a:ext cx="3810000" cy="4202720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tel 1"/>
          <p:cNvSpPr txBox="1">
            <a:spLocks/>
          </p:cNvSpPr>
          <p:nvPr userDrawn="1"/>
        </p:nvSpPr>
        <p:spPr bwMode="auto">
          <a:xfrm>
            <a:off x="1371602" y="37187"/>
            <a:ext cx="6225129" cy="51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r>
              <a:rPr lang="nl-NL" sz="1500" kern="0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5700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EDF1E-A7DF-C643-AF22-69FB06ACC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14F64-AE30-2A45-85FF-8D80357C8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E4256-29BC-DF49-9970-DB9051121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79FA-7DC4-7443-B63E-11D89481CCF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BBAF8-04B9-334F-B846-82F136F8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52819-51D8-C549-B8EF-A411C5F66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46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BBB57-67FD-1C4C-BF72-9F4A66B3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19316-FF8F-EF47-9418-DCBCB36BF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86B9A-3C35-5540-922F-F3FE37F7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79FA-7DC4-7443-B63E-11D89481CCF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B9C9B-EE00-E149-BC33-4F9B95E9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7819-1E80-E649-9536-691DB653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75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49BA7-C15F-2149-BE2B-DA669A88E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20406-971C-3940-B51E-FDAB0D482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7FF0F-E7A9-5B4D-A02D-921B3C45E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79FA-7DC4-7443-B63E-11D89481CCF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7AC61-7EA7-B142-B5AB-8AF4E650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F63E7-BA59-FD4C-832D-A6D20394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80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207E-23A6-B142-BBBD-AD3B8A26B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8B055-3C1A-1447-AEBF-126724693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8DB87-E475-3D45-BDB8-39176077E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DC015-5283-4947-837E-7E857229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79FA-7DC4-7443-B63E-11D89481CCF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48304-8528-274F-B59B-3ECEDA5B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67512-0041-924D-B586-BBD314F4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32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50EE-3187-9641-A910-F23A7588F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172DB-6E1C-204B-AE17-25911BDF0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A62B9-9B7A-B145-B8A8-DBBE79379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3C088-E332-2144-A7DE-5B5D784D8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976F58-7042-044E-8D1B-1B857764C1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3DF029-60BB-324D-AFE2-90CC66760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79FA-7DC4-7443-B63E-11D89481CCF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6094E-6C66-DF41-AA79-F84F1558D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1E5D9C-9A60-0D43-9B40-4932E429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8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C950F-6B5A-EE4F-A475-7A0F7722E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03A90-DAD1-3C45-A3B1-2873C170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79FA-7DC4-7443-B63E-11D89481CCF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30F70-7D28-8F40-AB91-4637996F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9AF16-223C-C045-A841-2CF04F3FB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F4B1-8A80-AA43-A3AD-D68A26644BC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8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 bwMode="auto">
          <a:xfrm>
            <a:off x="0" y="0"/>
            <a:ext cx="9144000" cy="5772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37253"/>
            <a:ext cx="7772400" cy="51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1237320"/>
            <a:ext cx="7772400" cy="41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het opmaakprofiel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7" y="69247"/>
            <a:ext cx="1448261" cy="508000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/>
        </p:nvCxnSpPr>
        <p:spPr bwMode="auto">
          <a:xfrm>
            <a:off x="0" y="577247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Wingdings 2" panose="05020102010507070707" pitchFamily="18" charset="2"/>
        <a:buChar char=""/>
        <a:defRPr sz="1400">
          <a:solidFill>
            <a:srgbClr val="000066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rgbClr val="000066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Verdana" panose="020B0604030504040204" pitchFamily="34" charset="0"/>
        <a:buChar char="‒"/>
        <a:defRPr sz="1100">
          <a:solidFill>
            <a:srgbClr val="000066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100">
          <a:solidFill>
            <a:srgbClr val="000066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Verdana" panose="020B0604030504040204" pitchFamily="34" charset="0"/>
        <a:buChar char="‒"/>
        <a:defRPr sz="1100">
          <a:solidFill>
            <a:srgbClr val="000066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n"/>
        <a:defRPr sz="1100">
          <a:solidFill>
            <a:srgbClr val="000066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n"/>
        <a:defRPr sz="1100">
          <a:solidFill>
            <a:srgbClr val="000066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n"/>
        <a:defRPr sz="1100">
          <a:solidFill>
            <a:srgbClr val="000066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n"/>
        <a:defRPr sz="1100">
          <a:solidFill>
            <a:srgbClr val="000066"/>
          </a:solidFill>
          <a:latin typeface="+mn-lt"/>
        </a:defRPr>
      </a:lvl9pPr>
    </p:bodyStyle>
    <p:otherStyle>
      <a:defPPr>
        <a:defRPr lang="nl-NL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8FA94-1680-9F4F-8176-74B19EBB8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26D68-2549-684F-92EA-DE2832F71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D975-A378-6140-A233-618A5C6D5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E79FA-7DC4-7443-B63E-11D89481CCF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8F076-F64A-3540-A481-DB98AA59C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B07A9-D384-5540-B87D-A6E4EAEA9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F4B1-8A80-AA43-A3AD-D68A26644BC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19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5C2DFA40-531A-8E47-A831-4344AB824763}"/>
              </a:ext>
            </a:extLst>
          </p:cNvPr>
          <p:cNvSpPr txBox="1"/>
          <p:nvPr/>
        </p:nvSpPr>
        <p:spPr>
          <a:xfrm>
            <a:off x="6248391" y="4905142"/>
            <a:ext cx="2212041" cy="432170"/>
          </a:xfrm>
          <a:prstGeom prst="rect">
            <a:avLst/>
          </a:prstGeom>
        </p:spPr>
        <p:txBody>
          <a:bodyPr vert="horz" wrap="square" lIns="0" tIns="192405" rIns="0" bIns="0" rtlCol="0" anchor="b">
            <a:spAutoFit/>
          </a:bodyPr>
          <a:lstStyle/>
          <a:p>
            <a:pPr marL="9525" marR="3810" algn="ctr">
              <a:lnSpc>
                <a:spcPts val="2100"/>
              </a:lnSpc>
              <a:spcBef>
                <a:spcPts val="1515"/>
              </a:spcBef>
            </a:pPr>
            <a:r>
              <a:rPr lang="nl-NL" sz="1350" spc="-8" dirty="0" smtClean="0">
                <a:solidFill>
                  <a:srgbClr val="BD9D58"/>
                </a:solidFill>
                <a:latin typeface="Verdana"/>
                <a:cs typeface="Verdana"/>
              </a:rPr>
              <a:t>28 september 2021</a:t>
            </a:r>
            <a:endParaRPr sz="1350" dirty="0">
              <a:solidFill>
                <a:srgbClr val="BD9D58"/>
              </a:solidFill>
              <a:latin typeface="Verdana"/>
              <a:cs typeface="Verdana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749882" y="3217540"/>
            <a:ext cx="67946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b="1" dirty="0" smtClean="0">
                <a:solidFill>
                  <a:schemeClr val="bg1"/>
                </a:solidFill>
              </a:rPr>
              <a:t>Voorlopig ontwerp Omgevingsprogramma </a:t>
            </a:r>
          </a:p>
          <a:p>
            <a:r>
              <a:rPr lang="nl-NL" sz="2600" b="1" dirty="0" smtClean="0">
                <a:solidFill>
                  <a:schemeClr val="bg1"/>
                </a:solidFill>
              </a:rPr>
              <a:t>Nieuwe Energie</a:t>
            </a:r>
            <a:endParaRPr lang="nl-NL" sz="2600" b="1" dirty="0"/>
          </a:p>
        </p:txBody>
      </p:sp>
      <p:sp>
        <p:nvSpPr>
          <p:cNvPr id="4" name="Rechthoek 3"/>
          <p:cNvSpPr/>
          <p:nvPr/>
        </p:nvSpPr>
        <p:spPr>
          <a:xfrm flipH="1">
            <a:off x="5076056" y="4548696"/>
            <a:ext cx="3764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/>
              <a:t>Politieke markt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51353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9387F5A3-A1D7-1748-98D0-F7F56346F141}"/>
              </a:ext>
            </a:extLst>
          </p:cNvPr>
          <p:cNvSpPr txBox="1"/>
          <p:nvPr/>
        </p:nvSpPr>
        <p:spPr>
          <a:xfrm>
            <a:off x="425684" y="3692440"/>
            <a:ext cx="7456785" cy="925253"/>
          </a:xfrm>
          <a:prstGeom prst="rect">
            <a:avLst/>
          </a:prstGeom>
        </p:spPr>
        <p:txBody>
          <a:bodyPr vert="horz" wrap="square" lIns="0" tIns="192405" rIns="0" bIns="0" rtlCol="0" anchor="b">
            <a:spAutoFit/>
          </a:bodyPr>
          <a:lstStyle/>
          <a:p>
            <a:pPr marL="9525" marR="3810">
              <a:lnSpc>
                <a:spcPts val="2100"/>
              </a:lnSpc>
              <a:spcBef>
                <a:spcPts val="1515"/>
              </a:spcBef>
            </a:pPr>
            <a:r>
              <a:rPr lang="nl-NL" sz="3600" b="1" spc="-8" dirty="0">
                <a:solidFill>
                  <a:srgbClr val="FFFFFF"/>
                </a:solidFill>
                <a:latin typeface="Verdana"/>
                <a:cs typeface="Verdana"/>
              </a:rPr>
              <a:t>Bedankt voor </a:t>
            </a:r>
          </a:p>
          <a:p>
            <a:pPr marL="9525" marR="3810">
              <a:lnSpc>
                <a:spcPts val="2100"/>
              </a:lnSpc>
              <a:spcBef>
                <a:spcPts val="1515"/>
              </a:spcBef>
            </a:pPr>
            <a:r>
              <a:rPr lang="nl-NL" sz="3600" b="1" spc="-8" dirty="0">
                <a:solidFill>
                  <a:srgbClr val="FFFFFF"/>
                </a:solidFill>
                <a:latin typeface="Verdana"/>
                <a:cs typeface="Verdana"/>
              </a:rPr>
              <a:t>uw aandacht</a:t>
            </a:r>
            <a:endParaRPr sz="36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1328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688" y="37187"/>
            <a:ext cx="5833043" cy="512907"/>
          </a:xfrm>
        </p:spPr>
        <p:txBody>
          <a:bodyPr/>
          <a:lstStyle/>
          <a:p>
            <a:r>
              <a:rPr lang="nl-NL" dirty="0" smtClean="0"/>
              <a:t>Energietransitie centraal vanavond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057300"/>
            <a:ext cx="7992888" cy="4272475"/>
          </a:xfrm>
        </p:spPr>
        <p:txBody>
          <a:bodyPr/>
          <a:lstStyle/>
          <a:p>
            <a:pPr marL="0" indent="0">
              <a:buNone/>
            </a:pPr>
            <a:r>
              <a:rPr lang="nl-NL" sz="1800" b="1" dirty="0" smtClean="0"/>
              <a:t>Voorlopig ontwerp omgevingsprogramma geeft aan </a:t>
            </a:r>
          </a:p>
          <a:p>
            <a:pPr>
              <a:buFontTx/>
              <a:buChar char="-"/>
            </a:pPr>
            <a:r>
              <a:rPr lang="nl-NL" sz="1800" dirty="0"/>
              <a:t>H</a:t>
            </a:r>
            <a:r>
              <a:rPr lang="nl-NL" sz="1800" dirty="0" smtClean="0"/>
              <a:t>oe, waar en met wie duurzame elektriciteit wordt opgewekt </a:t>
            </a:r>
            <a:endParaRPr lang="nl-NL" sz="1800" dirty="0"/>
          </a:p>
          <a:p>
            <a:pPr marL="0" indent="0">
              <a:buNone/>
            </a:pPr>
            <a:r>
              <a:rPr lang="nl-NL" sz="1800" dirty="0" smtClean="0"/>
              <a:t>   in 2030 met zon en wind </a:t>
            </a:r>
            <a:r>
              <a:rPr lang="nl-NL" sz="1800" dirty="0" smtClean="0"/>
              <a:t>en onder welke</a:t>
            </a:r>
            <a:r>
              <a:rPr lang="nl-NL" sz="1800" dirty="0" smtClean="0"/>
              <a:t> voorwaarden.</a:t>
            </a:r>
            <a:endParaRPr lang="nl-NL" sz="800" dirty="0" smtClean="0"/>
          </a:p>
          <a:p>
            <a:pPr marL="0" indent="0">
              <a:buNone/>
            </a:pPr>
            <a:endParaRPr lang="nl-NL" sz="1000" b="1" dirty="0" smtClean="0"/>
          </a:p>
          <a:p>
            <a:pPr marL="0" indent="0">
              <a:buNone/>
            </a:pPr>
            <a:r>
              <a:rPr lang="nl-NL" sz="1800" b="1" dirty="0" smtClean="0"/>
              <a:t>Ontwerp transitievisie </a:t>
            </a:r>
            <a:r>
              <a:rPr lang="nl-NL" sz="1800" b="1" dirty="0" smtClean="0"/>
              <a:t>warmte</a:t>
            </a:r>
            <a:endParaRPr lang="nl-NL" sz="1800" b="1" dirty="0" smtClean="0"/>
          </a:p>
          <a:p>
            <a:pPr>
              <a:buFontTx/>
              <a:buChar char="-"/>
            </a:pPr>
            <a:r>
              <a:rPr lang="nl-NL" sz="1800" dirty="0" smtClean="0"/>
              <a:t>Hoe </a:t>
            </a:r>
            <a:r>
              <a:rPr lang="nl-NL" sz="1800" dirty="0"/>
              <a:t>de gemeente </a:t>
            </a:r>
            <a:r>
              <a:rPr lang="nl-NL" sz="1800" dirty="0" smtClean="0"/>
              <a:t>gefaseerd van </a:t>
            </a:r>
            <a:r>
              <a:rPr lang="nl-NL" sz="1800" dirty="0"/>
              <a:t>het aardgas af </a:t>
            </a:r>
            <a:r>
              <a:rPr lang="nl-NL" sz="1800" dirty="0" smtClean="0"/>
              <a:t>gaat en</a:t>
            </a:r>
          </a:p>
          <a:p>
            <a:pPr marL="0" indent="0">
              <a:buNone/>
            </a:pPr>
            <a:r>
              <a:rPr lang="nl-NL" sz="1800" dirty="0"/>
              <a:t> </a:t>
            </a:r>
            <a:r>
              <a:rPr lang="nl-NL" sz="1800" dirty="0" smtClean="0"/>
              <a:t>  </a:t>
            </a:r>
            <a:r>
              <a:rPr lang="nl-NL" sz="1800" dirty="0" smtClean="0"/>
              <a:t>gebouwen verwarmen met duurzame warmtebronnen </a:t>
            </a:r>
            <a:r>
              <a:rPr lang="nl-NL" sz="1800" dirty="0" smtClean="0"/>
              <a:t>in </a:t>
            </a:r>
            <a:r>
              <a:rPr lang="nl-NL" sz="1800" dirty="0" smtClean="0"/>
              <a:t>2030</a:t>
            </a:r>
          </a:p>
          <a:p>
            <a:pPr marL="0" indent="0">
              <a:buNone/>
            </a:pPr>
            <a:r>
              <a:rPr lang="nl-NL" sz="1800" dirty="0" smtClean="0"/>
              <a:t>   </a:t>
            </a:r>
            <a:r>
              <a:rPr lang="nl-NL" sz="1800" dirty="0" smtClean="0"/>
              <a:t>met </a:t>
            </a:r>
            <a:r>
              <a:rPr lang="nl-NL" sz="1800" dirty="0" smtClean="0"/>
              <a:t>een doorkijk naar 2050.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 smtClean="0"/>
              <a:t>Belangrijke relatie tussen duurzame elektriciteitsopwekking en benutten duurzame warmtebronnen!</a:t>
            </a:r>
          </a:p>
          <a:p>
            <a:pPr marL="0" indent="0"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43156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83FEA-B996-C440-A4A4-342DCEB37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Voorlopig ontwerp omgevingsprogramma </a:t>
            </a:r>
            <a:br>
              <a:rPr lang="nl-NL" dirty="0" smtClean="0"/>
            </a:br>
            <a:r>
              <a:rPr lang="nl-NL" dirty="0" smtClean="0"/>
              <a:t>Nieuwe energie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9F9E1E-AB8C-7442-AC20-6581A2C6F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5292"/>
            <a:ext cx="8496944" cy="4337824"/>
          </a:xfrm>
        </p:spPr>
        <p:txBody>
          <a:bodyPr/>
          <a:lstStyle/>
          <a:p>
            <a:pPr marL="342900" lvl="1" indent="0">
              <a:buNone/>
            </a:pPr>
            <a:r>
              <a:rPr lang="nl-NL" sz="2000" b="1" dirty="0" smtClean="0"/>
              <a:t>Van hoofdlijnen naar voorlopig ontwerp omgevingsprogramma Nieuwe Energie </a:t>
            </a:r>
          </a:p>
          <a:p>
            <a:pPr marL="342900" lvl="1" indent="0">
              <a:buNone/>
            </a:pPr>
            <a:endParaRPr lang="nl-NL" sz="900" b="1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sym typeface="Wingdings" panose="05000000000000000000" pitchFamily="2" charset="2"/>
              </a:rPr>
              <a:t>Twee zoeklocaties voor windturbines op de Westermaat vallen af</a:t>
            </a:r>
          </a:p>
          <a:p>
            <a:pPr marL="685800" lvl="2" indent="0">
              <a:buNone/>
            </a:pPr>
            <a:endParaRPr lang="nl-NL" sz="800" dirty="0" smtClean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sym typeface="Wingdings" panose="05000000000000000000" pitchFamily="2" charset="2"/>
              </a:rPr>
              <a:t>Uitvoeringsprogramma met bestuurlijke keuzes</a:t>
            </a:r>
          </a:p>
          <a:p>
            <a:pPr marL="685800" lvl="2" indent="0">
              <a:buNone/>
            </a:pPr>
            <a:endParaRPr lang="nl-NL" sz="1800" dirty="0" smtClean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 smtClean="0">
                <a:sym typeface="Wingdings" panose="05000000000000000000" pitchFamily="2" charset="2"/>
              </a:rPr>
              <a:t>Stimuleringsplan zon op dak, parkeerplaats en gevel.</a:t>
            </a:r>
          </a:p>
          <a:p>
            <a:pPr marL="342900" lvl="1" indent="0">
              <a:buNone/>
            </a:pPr>
            <a:endParaRPr lang="nl-NL" dirty="0" smtClean="0"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endParaRPr lang="nl-NL" dirty="0"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endParaRPr lang="nl-NL" sz="1400" b="1" dirty="0"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r>
              <a:rPr lang="nl-NL" sz="1100" dirty="0" smtClean="0">
                <a:sym typeface="Wingdings" panose="05000000000000000000" pitchFamily="2" charset="2"/>
              </a:rPr>
              <a:t> </a:t>
            </a:r>
            <a:endParaRPr lang="nl-NL" sz="11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7679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504" y="708277"/>
            <a:ext cx="8568952" cy="4848539"/>
          </a:xfrm>
        </p:spPr>
        <p:txBody>
          <a:bodyPr/>
          <a:lstStyle/>
          <a:p>
            <a:pPr marL="0" indent="0">
              <a:buNone/>
            </a:pPr>
            <a:endParaRPr lang="nl-NL" sz="1600" b="1" dirty="0" smtClean="0"/>
          </a:p>
          <a:p>
            <a:pPr marL="0" indent="0">
              <a:buNone/>
            </a:pPr>
            <a:r>
              <a:rPr lang="nl-NL" sz="1600" b="1" dirty="0" smtClean="0"/>
              <a:t>Kaart met zoekgebieden en -locaties</a:t>
            </a:r>
          </a:p>
          <a:p>
            <a:pPr marL="0" indent="0">
              <a:buNone/>
            </a:pPr>
            <a:endParaRPr lang="nl-NL" sz="16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nl-NL" sz="1600" dirty="0" smtClean="0"/>
              <a:t>In de omgevingsvisie Hengeloos Buiten </a:t>
            </a:r>
          </a:p>
          <a:p>
            <a:pPr marL="0" indent="0">
              <a:buNone/>
            </a:pPr>
            <a:r>
              <a:rPr lang="nl-NL" sz="1600" dirty="0"/>
              <a:t> </a:t>
            </a:r>
            <a:r>
              <a:rPr lang="nl-NL" sz="1600" dirty="0" smtClean="0"/>
              <a:t>  zoekgebieden voor wind en zonnevelden </a:t>
            </a:r>
          </a:p>
          <a:p>
            <a:pPr marL="0" indent="0">
              <a:buNone/>
            </a:pPr>
            <a:r>
              <a:rPr lang="nl-NL" sz="1600" dirty="0"/>
              <a:t> </a:t>
            </a:r>
            <a:r>
              <a:rPr lang="nl-NL" sz="1600" dirty="0" smtClean="0"/>
              <a:t>  vastgelegd</a:t>
            </a:r>
          </a:p>
          <a:p>
            <a:pPr marL="0" indent="0">
              <a:buNone/>
            </a:pPr>
            <a:endParaRPr lang="nl-NL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sz="1600" dirty="0" smtClean="0"/>
              <a:t>In</a:t>
            </a:r>
            <a:r>
              <a:rPr lang="nl-NL" sz="1600" dirty="0" smtClean="0"/>
              <a:t> </a:t>
            </a:r>
            <a:r>
              <a:rPr lang="nl-NL" sz="1600" dirty="0" smtClean="0"/>
              <a:t>omgevingsprogramma </a:t>
            </a:r>
            <a:r>
              <a:rPr lang="nl-NL" sz="1600" dirty="0" smtClean="0"/>
              <a:t>een kaart met</a:t>
            </a:r>
            <a:endParaRPr lang="nl-NL" sz="1600" dirty="0" smtClean="0"/>
          </a:p>
          <a:p>
            <a:pPr marL="0" indent="0">
              <a:buNone/>
            </a:pPr>
            <a:r>
              <a:rPr lang="nl-NL" sz="1600" dirty="0"/>
              <a:t> </a:t>
            </a:r>
            <a:r>
              <a:rPr lang="nl-NL" sz="1600" dirty="0" smtClean="0"/>
              <a:t>  </a:t>
            </a:r>
            <a:r>
              <a:rPr lang="nl-NL" sz="1600" dirty="0" smtClean="0"/>
              <a:t>zoekgebieden </a:t>
            </a:r>
            <a:r>
              <a:rPr lang="nl-NL" sz="1600" dirty="0" smtClean="0"/>
              <a:t>en </a:t>
            </a:r>
            <a:r>
              <a:rPr lang="nl-NL" sz="1600" dirty="0" smtClean="0"/>
              <a:t> zoeklocaties</a:t>
            </a:r>
            <a:endParaRPr lang="nl-NL" sz="1600" dirty="0" smtClean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 smtClean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</p:txBody>
      </p:sp>
      <p:sp>
        <p:nvSpPr>
          <p:cNvPr id="7" name="Rechthoek 6"/>
          <p:cNvSpPr/>
          <p:nvPr/>
        </p:nvSpPr>
        <p:spPr>
          <a:xfrm>
            <a:off x="4448408" y="270361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7" y="-12086"/>
            <a:ext cx="4067944" cy="57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81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Bestuurlijke keuzes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769269"/>
            <a:ext cx="8604448" cy="4608512"/>
          </a:xfrm>
        </p:spPr>
        <p:txBody>
          <a:bodyPr/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College heeft opdracht gegeven om een stimuleringsplan energie besparen op te stellen.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College </a:t>
            </a: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zet in op de r</a:t>
            </a: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egionale </a:t>
            </a: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samenwerking: </a:t>
            </a:r>
          </a:p>
          <a:p>
            <a:pPr marL="642938" lvl="1" indent="-34290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Volgens de door de raad gegeven kaders</a:t>
            </a:r>
          </a:p>
          <a:p>
            <a:pPr marL="642938" lvl="1" indent="-34290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Raad is aan zet bij de RES 2.0 waar een omgevingseffect rapportage (OER) een onderdeel is voor de regionale afwegingen </a:t>
            </a:r>
          </a:p>
          <a:p>
            <a:pPr marL="642938" lvl="1" indent="-34290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 het omgevingsprogramma geven we aan waar windturbines en zonnevelden evt. kunnen, maar vooral ook </a:t>
            </a:r>
            <a:r>
              <a:rPr lang="nl-NL" sz="1700" b="1" u="sng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waar niet</a:t>
            </a: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42938" lvl="1" indent="-34290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Gemeente houdt daarmee zelf regie op ontwikkelingen binnen Hengelo</a:t>
            </a: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Versnippering van energieprojecten voorkomen. 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 inwoners die </a:t>
            </a: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de energie gebieden wonen </a:t>
            </a: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gaan we</a:t>
            </a: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gesprek </a:t>
            </a: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 mogelijkheden van uitkoop te bespreken. 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Monitoren van de opwek en jaarlijkse afweging maken over uit te geven vergunningen voor energieprojecten.</a:t>
            </a:r>
            <a:endParaRPr lang="nl-NL" sz="17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endParaRPr lang="nl-NL" sz="160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  <a:tabLst>
                <a:tab pos="540385" algn="l"/>
                <a:tab pos="810260" algn="l"/>
                <a:tab pos="584200" algn="l"/>
              </a:tabLst>
            </a:pPr>
            <a:endParaRPr lang="nl-NL" sz="1600" dirty="0" smtClean="0"/>
          </a:p>
          <a:p>
            <a:pPr marL="0" indent="0">
              <a:buNone/>
            </a:pPr>
            <a:r>
              <a:rPr lang="nl-NL" sz="1600" dirty="0"/>
              <a:t>	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7730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Bestuurlijke keuzes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697260"/>
            <a:ext cx="8604448" cy="4896543"/>
          </a:xfrm>
        </p:spPr>
        <p:txBody>
          <a:bodyPr/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Gebiedsovereenkomsten sluiten met vertegenwoordigers van kleinschalige zoekgebieden. 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erdeling van de lusten en lasten</a:t>
            </a:r>
          </a:p>
          <a:p>
            <a:pPr marL="471488" lvl="1" indent="-1714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7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eer dan 50% lokaal eigendom</a:t>
            </a:r>
          </a:p>
          <a:p>
            <a:pPr marL="471488" lvl="1" indent="-1714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100% lokaal eigendom voor gronden van de gemeente</a:t>
            </a:r>
          </a:p>
          <a:p>
            <a:pPr marL="471488" lvl="1" indent="-1714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Gebiedsfonds en duurzaamheidsfonds </a:t>
            </a:r>
          </a:p>
          <a:p>
            <a:pPr marL="471488" lvl="1" indent="-1714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Inwoners kunnen meedoen in energieprojecten ook mensen met kleine beurs</a:t>
            </a:r>
          </a:p>
          <a:p>
            <a:pPr marL="471488" lvl="1" indent="-1714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 wind gesocialiseerde gebiedsbijdrage om de directe omgeving te </a:t>
            </a: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compenseren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Zorgvuldige communicatie en participatie bij energieprojecten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nergieprojecten koppelen aan andere maatschappelijke thema’s:</a:t>
            </a:r>
          </a:p>
          <a:p>
            <a:pPr lvl="1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klimaatadaptatie </a:t>
            </a:r>
          </a:p>
          <a:p>
            <a:pPr lvl="1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Biodiversiteit te bevorderen 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Bijdrage </a:t>
            </a:r>
            <a:r>
              <a:rPr lang="nl-NL" sz="17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Hengelo aan de RES-Twente in lijn brengen met doelstellingen </a:t>
            </a:r>
          </a:p>
          <a:p>
            <a:pPr marL="0" lvl="0" indent="0">
              <a:spcAft>
                <a:spcPts val="0"/>
              </a:spcAft>
              <a:buNone/>
              <a:tabLst>
                <a:tab pos="540385" algn="l"/>
                <a:tab pos="810260" algn="l"/>
                <a:tab pos="584200" algn="l"/>
              </a:tabLst>
            </a:pPr>
            <a:r>
              <a:rPr lang="nl-NL" sz="17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van 67 GWh naar 100GWh</a:t>
            </a:r>
          </a:p>
          <a:p>
            <a:pPr marL="0" lvl="0" indent="0">
              <a:spcAft>
                <a:spcPts val="0"/>
              </a:spcAft>
              <a:buNone/>
              <a:tabLst>
                <a:tab pos="540385" algn="l"/>
                <a:tab pos="810260" algn="l"/>
                <a:tab pos="584200" algn="l"/>
              </a:tabLst>
            </a:pPr>
            <a:r>
              <a:rPr lang="nl-NL" sz="16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40385" algn="l"/>
                <a:tab pos="810260" algn="l"/>
                <a:tab pos="584200" algn="l"/>
              </a:tabLst>
            </a:pPr>
            <a:endParaRPr lang="nl-NL" sz="160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4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Communicatie en participatieproces </a:t>
            </a:r>
            <a:r>
              <a:rPr lang="nl-NL" dirty="0" smtClean="0"/>
              <a:t>loopt door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409228"/>
            <a:ext cx="8136904" cy="4992555"/>
          </a:xfrm>
        </p:spPr>
        <p:txBody>
          <a:bodyPr/>
          <a:lstStyle/>
          <a:p>
            <a:pPr marL="0" indent="0">
              <a:buNone/>
            </a:pPr>
            <a:endParaRPr lang="nl-NL" sz="800" b="1" dirty="0" smtClean="0"/>
          </a:p>
          <a:p>
            <a:pPr marL="0" indent="0">
              <a:buNone/>
            </a:pPr>
            <a:endParaRPr lang="nl-NL" sz="800" b="1" dirty="0" smtClean="0"/>
          </a:p>
          <a:p>
            <a:pPr marL="0" indent="0">
              <a:buNone/>
            </a:pPr>
            <a:r>
              <a:rPr lang="nl-NL" sz="1800" b="1" dirty="0" smtClean="0"/>
              <a:t>Communicatie en participatie loopt door</a:t>
            </a:r>
            <a:endParaRPr lang="nl-NL" sz="1800" b="1" dirty="0"/>
          </a:p>
          <a:p>
            <a:pPr marL="0" indent="0">
              <a:buNone/>
            </a:pPr>
            <a:endParaRPr lang="nl-NL" sz="18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smtClean="0"/>
              <a:t>Communicatie instrumenten inzetten om inspraak en besluitvorming onder de aandacht te brengen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smtClean="0"/>
              <a:t>Verkenning van de mogelijkheden langs snelwegen vanuit pilot duurzaamheidsroute A35 die worden verwerkt in definitief omgevingsprogramma Nieuwe Energie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smtClean="0"/>
              <a:t>Mogelijkheid bieden om in gesprek te gaan over het voorlopig ontwerp omgevingsprogramma Nieuwe Energie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1800" dirty="0"/>
          </a:p>
          <a:p>
            <a:pPr marL="0" indent="0">
              <a:buNone/>
            </a:pPr>
            <a:r>
              <a:rPr lang="nl-NL" sz="1800" dirty="0" smtClean="0"/>
              <a:t>Maar ook na vaststelling van het definitieve omgevingsprogramma blijft communicatie en participatie belangrijk! </a:t>
            </a:r>
          </a:p>
          <a:p>
            <a:pPr marL="0" indent="0">
              <a:buNone/>
            </a:pPr>
            <a:endParaRPr lang="nl-NL" sz="1800" dirty="0" smtClean="0"/>
          </a:p>
          <a:p>
            <a:pPr marL="0" indent="0">
              <a:buNone/>
            </a:pPr>
            <a:r>
              <a:rPr lang="nl-NL" sz="1800" b="1" dirty="0" smtClean="0"/>
              <a:t>Hoe? </a:t>
            </a:r>
            <a:r>
              <a:rPr lang="nl-NL" sz="1800" dirty="0" smtClean="0"/>
              <a:t>Het omgevingsprogramma en uitvoeringsprogramma geeft hiervoor de richting</a:t>
            </a:r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endParaRPr lang="nl-NL" b="1" dirty="0" smtClean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88544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Besluitvormingsproces omgevingsprogramma Nieuwe Energie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769268"/>
            <a:ext cx="8604448" cy="4632515"/>
          </a:xfrm>
        </p:spPr>
        <p:txBody>
          <a:bodyPr/>
          <a:lstStyle/>
          <a:p>
            <a:r>
              <a:rPr lang="nl-NL" b="1" dirty="0" smtClean="0"/>
              <a:t>Hoofdlijnen vrijgegeven voor participatie </a:t>
            </a:r>
            <a:r>
              <a:rPr lang="nl-NL" dirty="0" smtClean="0"/>
              <a:t>(juni – augustus 2021)</a:t>
            </a:r>
            <a:endParaRPr lang="nl-NL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500" dirty="0" smtClean="0"/>
              <a:t>Reacties vragen van de samenleving op de hoofdlijnen juni-juli 2021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500" dirty="0" smtClean="0"/>
              <a:t>Politieke markt op 31 augustus</a:t>
            </a:r>
          </a:p>
          <a:p>
            <a:pPr marL="342900" lvl="1" indent="0">
              <a:buNone/>
            </a:pPr>
            <a:endParaRPr lang="nl-NL" sz="800" dirty="0" smtClean="0"/>
          </a:p>
          <a:p>
            <a:r>
              <a:rPr lang="nl-NL" b="1" dirty="0" smtClean="0"/>
              <a:t>Voorlopig ontwerp omgevingsprogramma – inspraak </a:t>
            </a:r>
            <a:r>
              <a:rPr lang="nl-NL" dirty="0" smtClean="0"/>
              <a:t>(september – oktober 2021)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500" dirty="0" smtClean="0"/>
              <a:t>Vrijgeven voor inspraak. Zienswijzen van 15 september t/m 26 oktober 2021.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500" dirty="0"/>
              <a:t>Input raad verwerken als </a:t>
            </a:r>
            <a:r>
              <a:rPr lang="nl-NL" sz="1500" dirty="0" smtClean="0"/>
              <a:t>zienswijze</a:t>
            </a:r>
          </a:p>
          <a:p>
            <a:pPr marL="342900" lvl="1" indent="0">
              <a:buNone/>
            </a:pPr>
            <a:endParaRPr lang="nl-NL" sz="800" dirty="0" smtClean="0"/>
          </a:p>
          <a:p>
            <a:r>
              <a:rPr lang="nl-NL" b="1" dirty="0" smtClean="0"/>
              <a:t>Verwerken zienswijzen (</a:t>
            </a:r>
            <a:r>
              <a:rPr lang="nl-NL" dirty="0" smtClean="0"/>
              <a:t>oktober 2021 – november 2021</a:t>
            </a:r>
            <a:r>
              <a:rPr lang="nl-NL" sz="1100" b="1" dirty="0" smtClean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500" dirty="0" smtClean="0"/>
              <a:t>Verwerken zienswijzen in Nota van zienswijzen en in omgevingsprogramma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500" dirty="0" smtClean="0"/>
              <a:t>Raad en indieners aangegeven wat er met de zienswijzen is gedaan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500" dirty="0" smtClean="0"/>
              <a:t>De gemeenteraad neemt uiteindelijk besluit </a:t>
            </a:r>
          </a:p>
          <a:p>
            <a:pPr marL="0" indent="0">
              <a:buNone/>
            </a:pPr>
            <a:endParaRPr lang="nl-NL" sz="800" dirty="0" smtClean="0"/>
          </a:p>
          <a:p>
            <a:r>
              <a:rPr lang="nl-NL" b="1" dirty="0" smtClean="0"/>
              <a:t>Omgevingsprogramma </a:t>
            </a:r>
            <a:r>
              <a:rPr lang="nl-NL" dirty="0" smtClean="0"/>
              <a:t>(november – december 2021)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500" dirty="0" smtClean="0"/>
              <a:t>College stemt in met omgevingsprogramma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500" dirty="0" smtClean="0"/>
              <a:t>Politieke markt (november-december)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500" dirty="0" smtClean="0"/>
              <a:t>Vaststellen door de raad 22 december 2021</a:t>
            </a:r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54688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Aangepast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DADEA"/>
      </a:accent1>
      <a:accent2>
        <a:srgbClr val="3333CC"/>
      </a:accent2>
      <a:accent3>
        <a:srgbClr val="FFFFFF"/>
      </a:accent3>
      <a:accent4>
        <a:srgbClr val="000000"/>
      </a:accent4>
      <a:accent5>
        <a:srgbClr val="5959FE"/>
      </a:accent5>
      <a:accent6>
        <a:srgbClr val="2D2DB9"/>
      </a:accent6>
      <a:hlink>
        <a:srgbClr val="CCCCFF"/>
      </a:hlink>
      <a:folHlink>
        <a:srgbClr val="B2B2B2"/>
      </a:folHlink>
    </a:clrScheme>
    <a:fontScheme name="Verdana lettertyp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20000"/>
            <a:lumOff val="8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+mj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 err="1">
            <a:solidFill>
              <a:srgbClr val="000066"/>
            </a:solidFill>
            <a:latin typeface="+mn-lt"/>
          </a:defRPr>
        </a:defPPr>
      </a:lstStyle>
    </a:txDef>
  </a:objectDefaults>
  <a:extraClrSchemeLst>
    <a:extraClrScheme>
      <a:clrScheme name="Hengelo_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ngelo_200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ngelo_200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ngelo_200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ngelo_200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ngelo_200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ngelo_200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BASIS 2020.pptx" id="{8A03B9C2-7AB1-4C22-BEF9-EC31A0618670}" vid="{8602726C-1F54-47D2-91F4-62546A2F7AAB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Zaakstuk" ma:contentTypeID="0x0101000C027DCF91ACF243BBE72380D1996B1F010044C02558F6848748874A5874F54AB3C2" ma:contentTypeVersion="12" ma:contentTypeDescription="Een nieuw dossier document maken, die toegevoegd kan worden aan een dossier." ma:contentTypeScope="" ma:versionID="4f0698a74afe95b2e0d1452521d35244">
  <xsd:schema xmlns:xsd="http://www.w3.org/2001/XMLSchema" xmlns:xs="http://www.w3.org/2001/XMLSchema" xmlns:p="http://schemas.microsoft.com/office/2006/metadata/properties" xmlns:ns3="53e03589-35d4-4a45-a49d-0ea6bf1af4b3" xmlns:ns4="b8b32c70-2d3f-4420-917a-df696847722c" xmlns:ns5="a32a669a-32b9-441b-a66f-449fec5d2abe" xmlns:ns6="d10cd6cb-9711-40de-8da4-c1daa204fbb3" targetNamespace="http://schemas.microsoft.com/office/2006/metadata/properties" ma:root="true" ma:fieldsID="174330addbef82bc9286710675b0e28a" ns3:_="" ns4:_="" ns5:_="" ns6:_="">
    <xsd:import namespace="53e03589-35d4-4a45-a49d-0ea6bf1af4b3"/>
    <xsd:import namespace="b8b32c70-2d3f-4420-917a-df696847722c"/>
    <xsd:import namespace="a32a669a-32b9-441b-a66f-449fec5d2abe"/>
    <xsd:import namespace="d10cd6cb-9711-40de-8da4-c1daa204fbb3"/>
    <xsd:element name="properties">
      <xsd:complexType>
        <xsd:sequence>
          <xsd:element name="documentManagement">
            <xsd:complexType>
              <xsd:all>
                <xsd:element ref="ns3:qnh_Integriteitskenmerk" minOccurs="0"/>
                <xsd:element ref="ns3:qnh_DocumentType" minOccurs="0"/>
                <xsd:element ref="ns3:qnh_ZaakNummer" minOccurs="0"/>
                <xsd:element ref="ns3:qnh_RegistratieNummer" minOccurs="0"/>
                <xsd:element ref="ns3:qnh_Vertrouwelijkheid" minOccurs="0"/>
                <xsd:element ref="ns3:qnh_Afdeling" minOccurs="0"/>
                <xsd:element ref="ns3:qnh_AfzenderAccountKvKnummer" minOccurs="0"/>
                <xsd:element ref="ns3:qnh_AfzenderAccountnaam" minOccurs="0"/>
                <xsd:element ref="ns3:qnh_AfzenderBurgerBSNnummer" minOccurs="0"/>
                <xsd:element ref="ns3:qnh_AfzenderBurgernaam" minOccurs="0"/>
                <xsd:element ref="ns3:qnh_AfzenderContactPersoonNaam" minOccurs="0"/>
                <xsd:element ref="ns3:qnh_AfzenderGebruikerNaam" minOccurs="0"/>
                <xsd:element ref="ns3:qnh_AfzenderHuisLetter" minOccurs="0"/>
                <xsd:element ref="ns3:qnh_AfzenderHuisnummer" minOccurs="0"/>
                <xsd:element ref="ns3:qnh_AfzenderNaam" minOccurs="0"/>
                <xsd:element ref="ns3:qnh_AfzenderNaamvrij" minOccurs="0"/>
                <xsd:element ref="ns3:qnh_AfzenderPostcode" minOccurs="0"/>
                <xsd:element ref="ns3:qnh_AfzenderRelatie" minOccurs="0"/>
                <xsd:element ref="ns3:qnh_AfzenderStraat" minOccurs="0"/>
                <xsd:element ref="ns3:qnh_AfzenderToevoeging" minOccurs="0"/>
                <xsd:element ref="ns3:qnh_AfzenderWoonplaats" minOccurs="0"/>
                <xsd:element ref="ns4:qnh_Agendastuk" minOccurs="0"/>
                <xsd:element ref="ns3:qnh_Communicatiekanaal" minOccurs="0"/>
                <xsd:element ref="ns5:qnh_DateInOut" minOccurs="0"/>
                <xsd:element ref="ns3:qnh_DatumOntvangstVerzonden" minOccurs="0"/>
                <xsd:element ref="ns3:qnh_FiatteurDomain" minOccurs="0"/>
                <xsd:element ref="ns3:qnh_Hoofdcategorie" minOccurs="0"/>
                <xsd:element ref="ns3:qnh_Kerndocument" minOccurs="0"/>
                <xsd:element ref="ns3:qnh_MedewerkerDomain" minOccurs="0"/>
                <xsd:element ref="ns6:qnh_Omschrijving" minOccurs="0"/>
                <xsd:element ref="ns3:qnh_Onderwerp" minOccurs="0"/>
                <xsd:element ref="ns3:qnh_OntvangerAccountKvKnummer" minOccurs="0"/>
                <xsd:element ref="ns3:qnh_OntvangerAccountnaam" minOccurs="0"/>
                <xsd:element ref="ns3:qnh_OntvangerBurgerBSNnummer" minOccurs="0"/>
                <xsd:element ref="ns3:qnh_OntvangerBurgernaam" minOccurs="0"/>
                <xsd:element ref="ns3:qnh_OntvangerContactPersoonNaam" minOccurs="0"/>
                <xsd:element ref="ns3:qnh_OntvangerGebruikerNaam" minOccurs="0"/>
                <xsd:element ref="ns3:qnh_OntvangerHuisLetter" minOccurs="0"/>
                <xsd:element ref="ns3:qnh_OntvangerHuisnummer" minOccurs="0"/>
                <xsd:element ref="ns3:qnh_OntvangerNaam" minOccurs="0"/>
                <xsd:element ref="ns3:qnh_OntvangerNaamvrij" minOccurs="0"/>
                <xsd:element ref="ns3:qnh_OntvangerPostcode" minOccurs="0"/>
                <xsd:element ref="ns3:qnh_OntvangerRelatie" minOccurs="0"/>
                <xsd:element ref="ns3:qnh_OntvangerStraat" minOccurs="0"/>
                <xsd:element ref="ns3:qnh_OntvangerToevoeging" minOccurs="0"/>
                <xsd:element ref="ns3:qnh_OntvangerWoonplaats" minOccurs="0"/>
                <xsd:element ref="ns3:qnh_Berichtstatus" minOccurs="0"/>
                <xsd:element ref="ns3:qnh_Registratiedatum" minOccurs="0"/>
                <xsd:element ref="ns3:qnh_Richting" minOccurs="0"/>
                <xsd:element ref="ns3:qnh_Soort" minOccurs="0"/>
                <xsd:element ref="ns3:qnh_Subcategorie" minOccurs="0"/>
                <xsd:element ref="ns3:qnh_Vertrouwelijk" minOccurs="0"/>
                <xsd:element ref="ns3:qnh_Verwerkt" minOccurs="0"/>
                <xsd:element ref="ns3:qnh_Documentdatum" minOccurs="0"/>
                <xsd:element ref="ns4:qnh_Ontvangstdatum" minOccurs="0"/>
                <xsd:element ref="ns4:qnh_Verzenddatum" minOccurs="0"/>
                <xsd:element ref="ns4:_dlc_DocId" minOccurs="0"/>
                <xsd:element ref="ns4:_dlc_DocIdUrl" minOccurs="0"/>
                <xsd:element ref="ns4:_dlc_DocIdPersistId" minOccurs="0"/>
                <xsd:element ref="ns4:Agendastu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e03589-35d4-4a45-a49d-0ea6bf1af4b3" elementFormDefault="qualified">
    <xsd:import namespace="http://schemas.microsoft.com/office/2006/documentManagement/types"/>
    <xsd:import namespace="http://schemas.microsoft.com/office/infopath/2007/PartnerControls"/>
    <xsd:element name="qnh_Integriteitskenmerk" ma:index="2" nillable="true" ma:displayName="Integriteitskenmerk" ma:internalName="qnh_Integriteitskenmerk" ma:readOnly="false">
      <xsd:simpleType>
        <xsd:restriction base="dms:Text"/>
      </xsd:simpleType>
    </xsd:element>
    <xsd:element name="qnh_DocumentType" ma:index="3" nillable="true" ma:displayName="Documenttype" ma:internalName="qnh_DocumentType" ma:readOnly="false">
      <xsd:simpleType>
        <xsd:restriction base="dms:Text"/>
      </xsd:simpleType>
    </xsd:element>
    <xsd:element name="qnh_ZaakNummer" ma:index="4" nillable="true" ma:displayName="Zaaknummer" ma:indexed="true" ma:internalName="qnh_ZaakNummer" ma:readOnly="false">
      <xsd:simpleType>
        <xsd:restriction base="dms:Text"/>
      </xsd:simpleType>
    </xsd:element>
    <xsd:element name="qnh_RegistratieNummer" ma:index="5" nillable="true" ma:displayName="Berichtnummer" ma:indexed="true" ma:internalName="qnh_RegistratieNummer" ma:readOnly="false">
      <xsd:simpleType>
        <xsd:restriction base="dms:Text"/>
      </xsd:simpleType>
    </xsd:element>
    <xsd:element name="qnh_Vertrouwelijkheid" ma:index="6" nillable="true" ma:displayName="Vertrouwelijkheid" ma:default="Openbaar" ma:internalName="qnh_Vertrouwelijkheid" ma:readOnly="false">
      <xsd:simpleType>
        <xsd:restriction base="dms:Choice">
          <xsd:enumeration value="Openbaar"/>
          <xsd:enumeration value="Niet openbaar"/>
          <xsd:enumeration value="Vertrouwelijk"/>
        </xsd:restriction>
      </xsd:simpleType>
    </xsd:element>
    <xsd:element name="qnh_Afdeling" ma:index="7" nillable="true" ma:displayName="Afdeling" ma:internalName="qnh_Afdeling" ma:readOnly="false">
      <xsd:simpleType>
        <xsd:restriction base="dms:Text"/>
      </xsd:simpleType>
    </xsd:element>
    <xsd:element name="qnh_AfzenderAccountKvKnummer" ma:index="8" nillable="true" ma:displayName="Afzender Account KvK nummer" ma:internalName="qnh_AfzenderAccountKvKnummer" ma:readOnly="false">
      <xsd:simpleType>
        <xsd:restriction base="dms:Text"/>
      </xsd:simpleType>
    </xsd:element>
    <xsd:element name="qnh_AfzenderAccountnaam" ma:index="9" nillable="true" ma:displayName="Afzender Accountnaam" ma:internalName="qnh_AfzenderAccountnaam" ma:readOnly="false">
      <xsd:simpleType>
        <xsd:restriction base="dms:Text"/>
      </xsd:simpleType>
    </xsd:element>
    <xsd:element name="qnh_AfzenderBurgerBSNnummer" ma:index="10" nillable="true" ma:displayName="Afzender Burger Service Nummer" ma:internalName="qnh_AfzenderBurgerBSNnummer" ma:readOnly="false">
      <xsd:simpleType>
        <xsd:restriction base="dms:Text"/>
      </xsd:simpleType>
    </xsd:element>
    <xsd:element name="qnh_AfzenderBurgernaam" ma:index="11" nillable="true" ma:displayName="Afzender Burgernaam" ma:internalName="qnh_AfzenderBurgernaam" ma:readOnly="false">
      <xsd:simpleType>
        <xsd:restriction base="dms:Text"/>
      </xsd:simpleType>
    </xsd:element>
    <xsd:element name="qnh_AfzenderContactPersoonNaam" ma:index="12" nillable="true" ma:displayName="Afzender Contactpersoonnaam" ma:internalName="qnh_AfzenderContactPersoonNaam" ma:readOnly="false">
      <xsd:simpleType>
        <xsd:restriction base="dms:Text"/>
      </xsd:simpleType>
    </xsd:element>
    <xsd:element name="qnh_AfzenderGebruikerNaam" ma:index="13" nillable="true" ma:displayName="Afzender Gebruikernaam" ma:internalName="qnh_AfzenderGebruikerNaam" ma:readOnly="false">
      <xsd:simpleType>
        <xsd:restriction base="dms:Text"/>
      </xsd:simpleType>
    </xsd:element>
    <xsd:element name="qnh_AfzenderHuisLetter" ma:index="14" nillable="true" ma:displayName="Afzender Huisletter" ma:internalName="qnh_AfzenderHuisLetter" ma:readOnly="false">
      <xsd:simpleType>
        <xsd:restriction base="dms:Text"/>
      </xsd:simpleType>
    </xsd:element>
    <xsd:element name="qnh_AfzenderHuisnummer" ma:index="15" nillable="true" ma:displayName="Afzender Huisnummer" ma:internalName="qnh_AfzenderHuisnummer" ma:readOnly="false">
      <xsd:simpleType>
        <xsd:restriction base="dms:Text"/>
      </xsd:simpleType>
    </xsd:element>
    <xsd:element name="qnh_AfzenderNaam" ma:index="16" nillable="true" ma:displayName="Afzender Naam" ma:internalName="qnh_AfzenderNaam" ma:readOnly="false">
      <xsd:simpleType>
        <xsd:restriction base="dms:Text"/>
      </xsd:simpleType>
    </xsd:element>
    <xsd:element name="qnh_AfzenderNaamvrij" ma:index="17" nillable="true" ma:displayName="Afzender Naamvrij" ma:internalName="qnh_AfzenderNaamvrij" ma:readOnly="false">
      <xsd:simpleType>
        <xsd:restriction base="dms:Text"/>
      </xsd:simpleType>
    </xsd:element>
    <xsd:element name="qnh_AfzenderPostcode" ma:index="18" nillable="true" ma:displayName="Afzender Postcode" ma:internalName="qnh_AfzenderPostcode" ma:readOnly="false">
      <xsd:simpleType>
        <xsd:restriction base="dms:Text"/>
      </xsd:simpleType>
    </xsd:element>
    <xsd:element name="qnh_AfzenderRelatie" ma:index="19" nillable="true" ma:displayName="Afzender Relatie" ma:internalName="qnh_AfzenderRelatie" ma:readOnly="false">
      <xsd:simpleType>
        <xsd:restriction base="dms:Text"/>
      </xsd:simpleType>
    </xsd:element>
    <xsd:element name="qnh_AfzenderStraat" ma:index="20" nillable="true" ma:displayName="Afzender Straat" ma:internalName="qnh_AfzenderStraat" ma:readOnly="false">
      <xsd:simpleType>
        <xsd:restriction base="dms:Text"/>
      </xsd:simpleType>
    </xsd:element>
    <xsd:element name="qnh_AfzenderToevoeging" ma:index="21" nillable="true" ma:displayName="Afzender Toevoeging" ma:internalName="qnh_AfzenderToevoeging" ma:readOnly="false">
      <xsd:simpleType>
        <xsd:restriction base="dms:Text"/>
      </xsd:simpleType>
    </xsd:element>
    <xsd:element name="qnh_AfzenderWoonplaats" ma:index="22" nillable="true" ma:displayName="Afzender Woonplaats" ma:internalName="qnh_AfzenderWoonplaats" ma:readOnly="false">
      <xsd:simpleType>
        <xsd:restriction base="dms:Text"/>
      </xsd:simpleType>
    </xsd:element>
    <xsd:element name="qnh_Communicatiekanaal" ma:index="24" nillable="true" ma:displayName="Communicatiekanaal" ma:internalName="qnh_Communicatiekanaal" ma:readOnly="false">
      <xsd:simpleType>
        <xsd:restriction base="dms:Text"/>
      </xsd:simpleType>
    </xsd:element>
    <xsd:element name="qnh_DatumOntvangstVerzonden" ma:index="26" nillable="true" ma:displayName="Datum Ontvangst Verzonden" ma:internalName="qnh_DatumOntvangstVerzonden" ma:readOnly="false">
      <xsd:simpleType>
        <xsd:restriction base="dms:DateTime"/>
      </xsd:simpleType>
    </xsd:element>
    <xsd:element name="qnh_FiatteurDomain" ma:index="27" nillable="true" ma:displayName="FiatteurDomain" ma:internalName="qnh_FiatteurDomain">
      <xsd:simpleType>
        <xsd:restriction base="dms:Text"/>
      </xsd:simpleType>
    </xsd:element>
    <xsd:element name="qnh_Hoofdcategorie" ma:index="28" nillable="true" ma:displayName="Hoofdcategorie" ma:internalName="qnh_Hoofdcategorie" ma:readOnly="false">
      <xsd:simpleType>
        <xsd:restriction base="dms:Text"/>
      </xsd:simpleType>
    </xsd:element>
    <xsd:element name="qnh_Kerndocument" ma:index="29" nillable="true" ma:displayName="Kerndocument" ma:internalName="qnh_Kerndocument">
      <xsd:simpleType>
        <xsd:restriction base="dms:Text"/>
      </xsd:simpleType>
    </xsd:element>
    <xsd:element name="qnh_MedewerkerDomain" ma:index="30" nillable="true" ma:displayName="MedewerkerDomain" ma:internalName="qnh_MedewerkerDomain">
      <xsd:simpleType>
        <xsd:restriction base="dms:Text"/>
      </xsd:simpleType>
    </xsd:element>
    <xsd:element name="qnh_Onderwerp" ma:index="32" nillable="true" ma:displayName="Onderwerp" ma:internalName="qnh_Onderwerp" ma:readOnly="false">
      <xsd:simpleType>
        <xsd:restriction base="dms:Text"/>
      </xsd:simpleType>
    </xsd:element>
    <xsd:element name="qnh_OntvangerAccountKvKnummer" ma:index="33" nillable="true" ma:displayName="Ontvanger Account KvK nummer" ma:internalName="qnh_OntvangerAccountKvKnummer" ma:readOnly="false">
      <xsd:simpleType>
        <xsd:restriction base="dms:Text"/>
      </xsd:simpleType>
    </xsd:element>
    <xsd:element name="qnh_OntvangerAccountnaam" ma:index="34" nillable="true" ma:displayName="Ontvanger Accountnaam" ma:internalName="qnh_OntvangerAccountnaam" ma:readOnly="false">
      <xsd:simpleType>
        <xsd:restriction base="dms:Text"/>
      </xsd:simpleType>
    </xsd:element>
    <xsd:element name="qnh_OntvangerBurgerBSNnummer" ma:index="35" nillable="true" ma:displayName="Ontvanger Burger Service Nummer" ma:internalName="qnh_OntvangerBurgerBSNnummer" ma:readOnly="false">
      <xsd:simpleType>
        <xsd:restriction base="dms:Text"/>
      </xsd:simpleType>
    </xsd:element>
    <xsd:element name="qnh_OntvangerBurgernaam" ma:index="36" nillable="true" ma:displayName="Ontvanger Burgernaam" ma:internalName="qnh_OntvangerBurgernaam" ma:readOnly="false">
      <xsd:simpleType>
        <xsd:restriction base="dms:Text"/>
      </xsd:simpleType>
    </xsd:element>
    <xsd:element name="qnh_OntvangerContactPersoonNaam" ma:index="37" nillable="true" ma:displayName="Ontvanger Contactpersoonnaam" ma:internalName="qnh_OntvangerContactPersoonNaam" ma:readOnly="false">
      <xsd:simpleType>
        <xsd:restriction base="dms:Text"/>
      </xsd:simpleType>
    </xsd:element>
    <xsd:element name="qnh_OntvangerGebruikerNaam" ma:index="38" nillable="true" ma:displayName="Ontvanger Gebruikernaam" ma:internalName="qnh_OntvangerGebruikerNaam" ma:readOnly="false">
      <xsd:simpleType>
        <xsd:restriction base="dms:Text"/>
      </xsd:simpleType>
    </xsd:element>
    <xsd:element name="qnh_OntvangerHuisLetter" ma:index="39" nillable="true" ma:displayName="Ontvanger Huisletter" ma:internalName="qnh_OntvangerHuisLetter" ma:readOnly="false">
      <xsd:simpleType>
        <xsd:restriction base="dms:Text"/>
      </xsd:simpleType>
    </xsd:element>
    <xsd:element name="qnh_OntvangerHuisnummer" ma:index="40" nillable="true" ma:displayName="Ontvanger Huisnummer" ma:internalName="qnh_OntvangerHuisnummer" ma:readOnly="false">
      <xsd:simpleType>
        <xsd:restriction base="dms:Text"/>
      </xsd:simpleType>
    </xsd:element>
    <xsd:element name="qnh_OntvangerNaam" ma:index="41" nillable="true" ma:displayName="Ontvanger Naam" ma:internalName="qnh_OntvangerNaam" ma:readOnly="false">
      <xsd:simpleType>
        <xsd:restriction base="dms:Text"/>
      </xsd:simpleType>
    </xsd:element>
    <xsd:element name="qnh_OntvangerNaamvrij" ma:index="42" nillable="true" ma:displayName="Ontvanger Naamvrij" ma:internalName="qnh_OntvangerNaamvrij" ma:readOnly="false">
      <xsd:simpleType>
        <xsd:restriction base="dms:Text"/>
      </xsd:simpleType>
    </xsd:element>
    <xsd:element name="qnh_OntvangerPostcode" ma:index="43" nillable="true" ma:displayName="Ontvanger Postcode" ma:internalName="qnh_OntvangerPostcode" ma:readOnly="false">
      <xsd:simpleType>
        <xsd:restriction base="dms:Text"/>
      </xsd:simpleType>
    </xsd:element>
    <xsd:element name="qnh_OntvangerRelatie" ma:index="44" nillable="true" ma:displayName="Ontvanger Relatie" ma:internalName="qnh_OntvangerRelatie" ma:readOnly="false">
      <xsd:simpleType>
        <xsd:restriction base="dms:Text"/>
      </xsd:simpleType>
    </xsd:element>
    <xsd:element name="qnh_OntvangerStraat" ma:index="45" nillable="true" ma:displayName="Ontvanger Straat" ma:internalName="qnh_OntvangerStraat" ma:readOnly="false">
      <xsd:simpleType>
        <xsd:restriction base="dms:Text"/>
      </xsd:simpleType>
    </xsd:element>
    <xsd:element name="qnh_OntvangerToevoeging" ma:index="46" nillable="true" ma:displayName="Ontvanger Toevoeging" ma:internalName="qnh_OntvangerToevoeging" ma:readOnly="false">
      <xsd:simpleType>
        <xsd:restriction base="dms:Text"/>
      </xsd:simpleType>
    </xsd:element>
    <xsd:element name="qnh_OntvangerWoonplaats" ma:index="47" nillable="true" ma:displayName="Ontvanger Woonplaats" ma:internalName="qnh_OntvangerWoonplaats" ma:readOnly="false">
      <xsd:simpleType>
        <xsd:restriction base="dms:Text"/>
      </xsd:simpleType>
    </xsd:element>
    <xsd:element name="qnh_Berichtstatus" ma:index="48" nillable="true" ma:displayName="Registratie Status" ma:internalName="qnh_Berichtstatus" ma:readOnly="false">
      <xsd:simpleType>
        <xsd:restriction base="dms:Text"/>
      </xsd:simpleType>
    </xsd:element>
    <xsd:element name="qnh_Registratiedatum" ma:index="49" nillable="true" ma:displayName="Registratiedatum" ma:internalName="qnh_Registratiedatum" ma:readOnly="false">
      <xsd:simpleType>
        <xsd:restriction base="dms:DateTime"/>
      </xsd:simpleType>
    </xsd:element>
    <xsd:element name="qnh_Richting" ma:index="50" nillable="true" ma:displayName="Richting" ma:default="" ma:internalName="qnh_Richting" ma:readOnly="false">
      <xsd:simpleType>
        <xsd:restriction base="dms:Choice">
          <xsd:enumeration value=""/>
          <xsd:enumeration value="Inkomend"/>
          <xsd:enumeration value="Uitgaand"/>
          <xsd:enumeration value="Intern"/>
        </xsd:restriction>
      </xsd:simpleType>
    </xsd:element>
    <xsd:element name="qnh_Soort" ma:index="51" nillable="true" ma:displayName="Soort" ma:internalName="qnh_Soort" ma:readOnly="false">
      <xsd:simpleType>
        <xsd:restriction base="dms:Text"/>
      </xsd:simpleType>
    </xsd:element>
    <xsd:element name="qnh_Subcategorie" ma:index="52" nillable="true" ma:displayName="Subcategorie" ma:internalName="qnh_Subcategorie" ma:readOnly="false">
      <xsd:simpleType>
        <xsd:restriction base="dms:Text"/>
      </xsd:simpleType>
    </xsd:element>
    <xsd:element name="qnh_Vertrouwelijk" ma:index="53" nillable="true" ma:displayName="Vertrouwelijk" ma:internalName="qnh_Vertrouwelijk" ma:readOnly="false">
      <xsd:simpleType>
        <xsd:restriction base="dms:Text"/>
      </xsd:simpleType>
    </xsd:element>
    <xsd:element name="qnh_Verwerkt" ma:index="54" nillable="true" ma:displayName="Verwerkt" ma:internalName="qnh_Verwerkt" ma:readOnly="false">
      <xsd:simpleType>
        <xsd:restriction base="dms:Text"/>
      </xsd:simpleType>
    </xsd:element>
    <xsd:element name="qnh_Documentdatum" ma:index="55" nillable="true" ma:displayName="Documentdatum" ma:internalName="qnh_Documentdatum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b32c70-2d3f-4420-917a-df696847722c" elementFormDefault="qualified">
    <xsd:import namespace="http://schemas.microsoft.com/office/2006/documentManagement/types"/>
    <xsd:import namespace="http://schemas.microsoft.com/office/infopath/2007/PartnerControls"/>
    <xsd:element name="qnh_Agendastuk" ma:index="23" nillable="true" ma:displayName="Agendastuk (oud)" ma:default="0" ma:internalName="qnh_Agendastuk">
      <xsd:simpleType>
        <xsd:restriction base="dms:Boolean"/>
      </xsd:simpleType>
    </xsd:element>
    <xsd:element name="qnh_Ontvangstdatum" ma:index="56" nillable="true" ma:displayName="Ontvangstdatum" ma:internalName="qnh_Ontvangstdatum">
      <xsd:simpleType>
        <xsd:restriction base="dms:Text">
          <xsd:maxLength value="255"/>
        </xsd:restriction>
      </xsd:simpleType>
    </xsd:element>
    <xsd:element name="qnh_Verzenddatum" ma:index="57" nillable="true" ma:displayName="Verzenddatum" ma:internalName="qnh_Verzenddatum">
      <xsd:simpleType>
        <xsd:restriction base="dms:Text">
          <xsd:maxLength value="255"/>
        </xsd:restriction>
      </xsd:simpleType>
    </xsd:element>
    <xsd:element name="_dlc_DocId" ma:index="63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64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5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Agendastuk" ma:index="67" nillable="true" ma:displayName="Agendastuk" ma:default="0" ma:internalName="Agendastuk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a669a-32b9-441b-a66f-449fec5d2abe" elementFormDefault="qualified">
    <xsd:import namespace="http://schemas.microsoft.com/office/2006/documentManagement/types"/>
    <xsd:import namespace="http://schemas.microsoft.com/office/infopath/2007/PartnerControls"/>
    <xsd:element name="qnh_DateInOut" ma:index="25" nillable="true" ma:displayName="Datum In Uit" ma:internalName="qnh_DateInOu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0cd6cb-9711-40de-8da4-c1daa204fbb3" elementFormDefault="qualified">
    <xsd:import namespace="http://schemas.microsoft.com/office/2006/documentManagement/types"/>
    <xsd:import namespace="http://schemas.microsoft.com/office/infopath/2007/PartnerControls"/>
    <xsd:element name="qnh_Omschrijving" ma:index="31" nillable="true" ma:displayName="Omschrijving" ma:description="" ma:internalName="qnh_Omschrijving" ma:readOnly="fals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1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qnh_Richting xmlns="53e03589-35d4-4a45-a49d-0ea6bf1af4b3" xsi:nil="true"/>
    <qnh_AfzenderNaam xmlns="53e03589-35d4-4a45-a49d-0ea6bf1af4b3" xsi:nil="true"/>
    <qnh_AfzenderHuisnummer xmlns="53e03589-35d4-4a45-a49d-0ea6bf1af4b3" xsi:nil="true"/>
    <qnh_Subcategorie xmlns="53e03589-35d4-4a45-a49d-0ea6bf1af4b3" xsi:nil="true"/>
    <qnh_Soort xmlns="53e03589-35d4-4a45-a49d-0ea6bf1af4b3" xsi:nil="true"/>
    <qnh_OntvangerAccountnaam xmlns="53e03589-35d4-4a45-a49d-0ea6bf1af4b3" xsi:nil="true"/>
    <qnh_OntvangerRelatie xmlns="53e03589-35d4-4a45-a49d-0ea6bf1af4b3" xsi:nil="true"/>
    <qnh_RegistratieNummer xmlns="53e03589-35d4-4a45-a49d-0ea6bf1af4b3" xsi:nil="true"/>
    <qnh_AfzenderBurgerBSNnummer xmlns="53e03589-35d4-4a45-a49d-0ea6bf1af4b3" xsi:nil="true"/>
    <qnh_OntvangerNaamvrij xmlns="53e03589-35d4-4a45-a49d-0ea6bf1af4b3" xsi:nil="true"/>
    <qnh_AfzenderAccountKvKnummer xmlns="53e03589-35d4-4a45-a49d-0ea6bf1af4b3" xsi:nil="true"/>
    <qnh_Onderwerp xmlns="53e03589-35d4-4a45-a49d-0ea6bf1af4b3" xsi:nil="true"/>
    <qnh_DocumentType xmlns="53e03589-35d4-4a45-a49d-0ea6bf1af4b3">Aanvullende informatie</qnh_DocumentType>
    <qnh_AfzenderHuisLetter xmlns="53e03589-35d4-4a45-a49d-0ea6bf1af4b3" xsi:nil="true"/>
    <qnh_AfzenderNaamvrij xmlns="53e03589-35d4-4a45-a49d-0ea6bf1af4b3" xsi:nil="true"/>
    <qnh_Registratiedatum xmlns="53e03589-35d4-4a45-a49d-0ea6bf1af4b3" xsi:nil="true"/>
    <qnh_Kerndocument xmlns="53e03589-35d4-4a45-a49d-0ea6bf1af4b3" xsi:nil="true"/>
    <qnh_OntvangerToevoeging xmlns="53e03589-35d4-4a45-a49d-0ea6bf1af4b3" xsi:nil="true"/>
    <qnh_ZaakNummer xmlns="53e03589-35d4-4a45-a49d-0ea6bf1af4b3">3301862</qnh_ZaakNummer>
    <qnh_AfzenderContactPersoonNaam xmlns="53e03589-35d4-4a45-a49d-0ea6bf1af4b3" xsi:nil="true"/>
    <qnh_OntvangerBurgerBSNnummer xmlns="53e03589-35d4-4a45-a49d-0ea6bf1af4b3" xsi:nil="true"/>
    <qnh_OntvangerBurgernaam xmlns="53e03589-35d4-4a45-a49d-0ea6bf1af4b3" xsi:nil="true"/>
    <qnh_OntvangerHuisnummer xmlns="53e03589-35d4-4a45-a49d-0ea6bf1af4b3" xsi:nil="true"/>
    <qnh_AfzenderStraat xmlns="53e03589-35d4-4a45-a49d-0ea6bf1af4b3" xsi:nil="true"/>
    <qnh_Integriteitskenmerk xmlns="53e03589-35d4-4a45-a49d-0ea6bf1af4b3" xsi:nil="true"/>
    <qnh_AfzenderBurgernaam xmlns="53e03589-35d4-4a45-a49d-0ea6bf1af4b3" xsi:nil="true"/>
    <qnh_OntvangerPostcode xmlns="53e03589-35d4-4a45-a49d-0ea6bf1af4b3" xsi:nil="true"/>
    <qnh_OntvangerStraat xmlns="53e03589-35d4-4a45-a49d-0ea6bf1af4b3" xsi:nil="true"/>
    <qnh_AfzenderAccountnaam xmlns="53e03589-35d4-4a45-a49d-0ea6bf1af4b3" xsi:nil="true"/>
    <qnh_AfzenderRelatie xmlns="53e03589-35d4-4a45-a49d-0ea6bf1af4b3" xsi:nil="true"/>
    <qnh_OntvangerAccountKvKnummer xmlns="53e03589-35d4-4a45-a49d-0ea6bf1af4b3" xsi:nil="true"/>
    <qnh_OntvangerWoonplaats xmlns="53e03589-35d4-4a45-a49d-0ea6bf1af4b3" xsi:nil="true"/>
    <qnh_Documentdatum xmlns="53e03589-35d4-4a45-a49d-0ea6bf1af4b3" xsi:nil="true"/>
    <qnh_DatumOntvangstVerzonden xmlns="53e03589-35d4-4a45-a49d-0ea6bf1af4b3" xsi:nil="true"/>
    <qnh_AfzenderGebruikerNaam xmlns="53e03589-35d4-4a45-a49d-0ea6bf1af4b3" xsi:nil="true"/>
    <qnh_Hoofdcategorie xmlns="53e03589-35d4-4a45-a49d-0ea6bf1af4b3" xsi:nil="true"/>
    <qnh_Vertrouwelijkheid xmlns="53e03589-35d4-4a45-a49d-0ea6bf1af4b3">Openbaar</qnh_Vertrouwelijkheid>
    <qnh_Communicatiekanaal xmlns="53e03589-35d4-4a45-a49d-0ea6bf1af4b3" xsi:nil="true"/>
    <qnh_OntvangerHuisLetter xmlns="53e03589-35d4-4a45-a49d-0ea6bf1af4b3" xsi:nil="true"/>
    <qnh_Verwerkt xmlns="53e03589-35d4-4a45-a49d-0ea6bf1af4b3" xsi:nil="true"/>
    <qnh_OntvangerNaam xmlns="53e03589-35d4-4a45-a49d-0ea6bf1af4b3" xsi:nil="true"/>
    <qnh_AfzenderToevoeging xmlns="53e03589-35d4-4a45-a49d-0ea6bf1af4b3" xsi:nil="true"/>
    <qnh_Omschrijving xmlns="d10cd6cb-9711-40de-8da4-c1daa204fbb3" xsi:nil="true"/>
    <qnh_OntvangerGebruikerNaam xmlns="53e03589-35d4-4a45-a49d-0ea6bf1af4b3" xsi:nil="true"/>
    <qnh_Afdeling xmlns="53e03589-35d4-4a45-a49d-0ea6bf1af4b3" xsi:nil="true"/>
    <qnh_AfzenderPostcode xmlns="53e03589-35d4-4a45-a49d-0ea6bf1af4b3" xsi:nil="true"/>
    <qnh_Berichtstatus xmlns="53e03589-35d4-4a45-a49d-0ea6bf1af4b3" xsi:nil="true"/>
    <qnh_OntvangerContactPersoonNaam xmlns="53e03589-35d4-4a45-a49d-0ea6bf1af4b3" xsi:nil="true"/>
    <qnh_Vertrouwelijk xmlns="53e03589-35d4-4a45-a49d-0ea6bf1af4b3" xsi:nil="true"/>
    <qnh_AfzenderWoonplaats xmlns="53e03589-35d4-4a45-a49d-0ea6bf1af4b3" xsi:nil="true"/>
    <qnh_Agendastuk xmlns="b8b32c70-2d3f-4420-917a-df696847722c">true</qnh_Agendastuk>
    <qnh_Verzenddatum xmlns="b8b32c70-2d3f-4420-917a-df696847722c" xsi:nil="true"/>
    <qnh_Ontvangstdatum xmlns="b8b32c70-2d3f-4420-917a-df696847722c" xsi:nil="true"/>
    <_dlc_DocId xmlns="b8b32c70-2d3f-4420-917a-df696847722c">TPDZAAK-405-926-383</_dlc_DocId>
    <_dlc_DocIdUrl xmlns="b8b32c70-2d3f-4420-917a-df696847722c">
      <Url>https://rma2.hengelo.nl/_layouts/15/DocIdRedir.aspx?ID=TPDZAAK-405-926-383</Url>
      <Description>TPDZAAK-405-926-383</Description>
    </_dlc_DocIdUrl>
    <qnh_FiatteurDomain xmlns="53e03589-35d4-4a45-a49d-0ea6bf1af4b3" xsi:nil="true"/>
    <qnh_DateInOut xmlns="a32a669a-32b9-441b-a66f-449fec5d2abe" xsi:nil="true"/>
    <Agendastuk xmlns="b8b32c70-2d3f-4420-917a-df696847722c">true</Agendastuk>
    <qnh_MedewerkerDomain xmlns="53e03589-35d4-4a45-a49d-0ea6bf1af4b3" xsi:nil="true"/>
  </documentManagement>
</p:properties>
</file>

<file path=customXml/itemProps1.xml><?xml version="1.0" encoding="utf-8"?>
<ds:datastoreItem xmlns:ds="http://schemas.openxmlformats.org/officeDocument/2006/customXml" ds:itemID="{22608C9E-6512-4C4E-A996-8BC38022B562}"/>
</file>

<file path=customXml/itemProps2.xml><?xml version="1.0" encoding="utf-8"?>
<ds:datastoreItem xmlns:ds="http://schemas.openxmlformats.org/officeDocument/2006/customXml" ds:itemID="{21F1C1D7-FCD6-454E-B377-1BE824B6DFC3}"/>
</file>

<file path=customXml/itemProps3.xml><?xml version="1.0" encoding="utf-8"?>
<ds:datastoreItem xmlns:ds="http://schemas.openxmlformats.org/officeDocument/2006/customXml" ds:itemID="{28256EA4-CBA5-44BC-80BC-33D0ACF7CD8A}"/>
</file>

<file path=customXml/itemProps4.xml><?xml version="1.0" encoding="utf-8"?>
<ds:datastoreItem xmlns:ds="http://schemas.openxmlformats.org/officeDocument/2006/customXml" ds:itemID="{B0BA7F97-002D-4F88-A4D7-583D79ACC8EC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22298</TotalTime>
  <Words>1512</Words>
  <Application>Microsoft Office PowerPoint</Application>
  <PresentationFormat>Diavoorstelling (16:10)</PresentationFormat>
  <Paragraphs>198</Paragraphs>
  <Slides>10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Times New Roman</vt:lpstr>
      <vt:lpstr>Verdana</vt:lpstr>
      <vt:lpstr>Webdings</vt:lpstr>
      <vt:lpstr>Wingdings</vt:lpstr>
      <vt:lpstr>Wingdings 2</vt:lpstr>
      <vt:lpstr>Blank</vt:lpstr>
      <vt:lpstr>Kantoorthema</vt:lpstr>
      <vt:lpstr>PowerPoint-presentatie</vt:lpstr>
      <vt:lpstr>Energietransitie centraal vanavond</vt:lpstr>
      <vt:lpstr>Voorlopig ontwerp omgevingsprogramma  Nieuwe energie</vt:lpstr>
      <vt:lpstr> </vt:lpstr>
      <vt:lpstr>PowerPoint-presentatie</vt:lpstr>
      <vt:lpstr>Bestuurlijke keuzes</vt:lpstr>
      <vt:lpstr>Bestuurlijke keuzes</vt:lpstr>
      <vt:lpstr>Communicatie en participatieproces loopt door </vt:lpstr>
      <vt:lpstr>Besluitvormingsproces omgevingsprogramma Nieuwe Energie</vt:lpstr>
      <vt:lpstr>PowerPoint-presentatie</vt:lpstr>
    </vt:vector>
  </TitlesOfParts>
  <Company>cctg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politieke markt 28 september 2021 (3).pptx</dc:title>
  <dc:creator>i.nijhuis@hengelo.nl</dc:creator>
  <cp:lastModifiedBy>Nijhuis, Ineke</cp:lastModifiedBy>
  <cp:revision>214</cp:revision>
  <dcterms:created xsi:type="dcterms:W3CDTF">2020-02-11T08:53:56Z</dcterms:created>
  <dcterms:modified xsi:type="dcterms:W3CDTF">2021-09-28T14:48:30Z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0x0101000C027DCF91ACF243BBE72380D1996B1F010044C02558F6848748874A5874F54AB3C2</vt:lpwstr>
  </property>
  <property fmtid="{D5CDD505-2E9C-101B-9397-08002B2CF9AE}" pid="3" name="qnh_Zaaktype">
    <vt:lpwstr>11</vt:lpwstr>
  </property>
  <property fmtid="{D5CDD505-2E9C-101B-9397-08002B2CF9AE}" pid="4" name="_dlc_DocIdItemGuid">
    <vt:lpwstr>19625a0f-e588-4501-ab4c-11be45861971</vt:lpwstr>
  </property>
  <property fmtid="{D5CDD505-2E9C-101B-9397-08002B2CF9AE}" pid="5" name="_docset_NoMedatataSyncRequired">
    <vt:lpwstr>False</vt:lpwstr>
  </property>
  <property fmtid="{D5CDD505-2E9C-101B-9397-08002B2CF9AE}" pid="6" name="qnh_ZaaktypeTaxHTField0">
    <vt:lpwstr>|a2140470-4400-462f-9a52-95e7b84549b6</vt:lpwstr>
  </property>
  <property fmtid="{D5CDD505-2E9C-101B-9397-08002B2CF9AE}" pid="7" name="ecm_ItemDeleteBlockHolders">
    <vt:lpwstr>ecm_InPlaceRecordLock</vt:lpwstr>
  </property>
  <property fmtid="{D5CDD505-2E9C-101B-9397-08002B2CF9AE}" pid="8" name="_vti_ItemDeclaredRecord">
    <vt:filetime>2022-02-08T09:32:05Z</vt:filetime>
  </property>
  <property fmtid="{D5CDD505-2E9C-101B-9397-08002B2CF9AE}" pid="9" name="_vti_ItemHoldRecordStatus">
    <vt:i4>273</vt:i4>
  </property>
  <property fmtid="{D5CDD505-2E9C-101B-9397-08002B2CF9AE}" pid="10" name="IconOverlay">
    <vt:lpwstr>|pptx|lockoverlay.png</vt:lpwstr>
  </property>
  <property fmtid="{D5CDD505-2E9C-101B-9397-08002B2CF9AE}" pid="11" name="ecm_RecordRestrictions">
    <vt:lpwstr>BlockDelete, BlockEdit</vt:lpwstr>
  </property>
  <property fmtid="{D5CDD505-2E9C-101B-9397-08002B2CF9AE}" pid="12" name="ecm_ItemLockHolders">
    <vt:lpwstr>ecm_InPlaceRecordLock</vt:lpwstr>
  </property>
</Properties>
</file>